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9" r:id="rId3"/>
    <p:sldId id="262" r:id="rId4"/>
    <p:sldId id="263" r:id="rId5"/>
    <p:sldId id="264" r:id="rId6"/>
    <p:sldId id="260" r:id="rId7"/>
    <p:sldId id="261"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Vigil" userId="4349d50b-298a-4a65-9dd4-e48b5f5a93d4" providerId="ADAL" clId="{241B49A9-B213-434E-B74D-B6B9320D1F6B}"/>
    <pc:docChg chg="undo custSel modSld">
      <pc:chgData name="David Vigil" userId="4349d50b-298a-4a65-9dd4-e48b5f5a93d4" providerId="ADAL" clId="{241B49A9-B213-434E-B74D-B6B9320D1F6B}" dt="2021-09-21T20:43:24.355" v="172" actId="20577"/>
      <pc:docMkLst>
        <pc:docMk/>
      </pc:docMkLst>
      <pc:sldChg chg="modSp mod">
        <pc:chgData name="David Vigil" userId="4349d50b-298a-4a65-9dd4-e48b5f5a93d4" providerId="ADAL" clId="{241B49A9-B213-434E-B74D-B6B9320D1F6B}" dt="2021-09-21T20:43:24.355" v="172" actId="20577"/>
        <pc:sldMkLst>
          <pc:docMk/>
          <pc:sldMk cId="4222129132" sldId="261"/>
        </pc:sldMkLst>
        <pc:spChg chg="mod">
          <ac:chgData name="David Vigil" userId="4349d50b-298a-4a65-9dd4-e48b5f5a93d4" providerId="ADAL" clId="{241B49A9-B213-434E-B74D-B6B9320D1F6B}" dt="2021-09-21T20:43:24.355" v="172" actId="20577"/>
          <ac:spMkLst>
            <pc:docMk/>
            <pc:sldMk cId="4222129132" sldId="261"/>
            <ac:spMk id="2" creationId="{26F08B0F-9BBA-41AD-8AEB-C49D280C2C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EB06F-0115-4F12-BB4C-45F59CB643E9}" type="datetimeFigureOut">
              <a:rPr lang="en-US" smtClean="0"/>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3723F-7434-4990-B55E-29B9EE7056B3}" type="slidenum">
              <a:rPr lang="en-US" smtClean="0"/>
              <a:t>‹#›</a:t>
            </a:fld>
            <a:endParaRPr lang="en-US"/>
          </a:p>
        </p:txBody>
      </p:sp>
    </p:spTree>
    <p:extLst>
      <p:ext uri="{BB962C8B-B14F-4D97-AF65-F5344CB8AC3E}">
        <p14:creationId xmlns:p14="http://schemas.microsoft.com/office/powerpoint/2010/main" val="359997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51738" y="2801938"/>
            <a:ext cx="24918988" cy="14017625"/>
          </a:xfrm>
        </p:spPr>
      </p:sp>
      <p:sp>
        <p:nvSpPr>
          <p:cNvPr id="3" name="Notes Placeholder 2"/>
          <p:cNvSpPr>
            <a:spLocks noGrp="1"/>
          </p:cNvSpPr>
          <p:nvPr>
            <p:ph type="body" idx="1"/>
          </p:nvPr>
        </p:nvSpPr>
        <p:spPr/>
        <p:txBody>
          <a:bodyPr/>
          <a:lstStyle/>
          <a:p>
            <a:pPr defTabSz="1782623">
              <a:defRPr/>
            </a:pPr>
            <a:r>
              <a:rPr lang="en-US" sz="2300" dirty="0">
                <a:solidFill>
                  <a:srgbClr val="39536C"/>
                </a:solidFill>
                <a:latin typeface="Arial" panose="020B0604020202020204" pitchFamily="34" charset="0"/>
                <a:cs typeface="Arial" panose="020B0604020202020204" pitchFamily="34" charset="0"/>
              </a:rPr>
              <a:t>Susan Prediabetes is when your blood sugar level is higher than normal but not high enough yet to be diagnosed as type 2 diabetes</a:t>
            </a:r>
          </a:p>
          <a:p>
            <a:endParaRPr lang="en-US" dirty="0"/>
          </a:p>
        </p:txBody>
      </p:sp>
      <p:sp>
        <p:nvSpPr>
          <p:cNvPr id="4" name="Slide Number Placeholder 3"/>
          <p:cNvSpPr>
            <a:spLocks noGrp="1"/>
          </p:cNvSpPr>
          <p:nvPr>
            <p:ph type="sldNum" sz="quarter" idx="10"/>
          </p:nvPr>
        </p:nvSpPr>
        <p:spPr/>
        <p:txBody>
          <a:bodyPr/>
          <a:lstStyle/>
          <a:p>
            <a:fld id="{DCFB45AF-E7E5-4393-B9E7-B36B92E281CF}" type="slidenum">
              <a:rPr lang="en-US" smtClean="0"/>
              <a:t>1</a:t>
            </a:fld>
            <a:endParaRPr lang="en-US" dirty="0"/>
          </a:p>
        </p:txBody>
      </p:sp>
    </p:spTree>
    <p:extLst>
      <p:ext uri="{BB962C8B-B14F-4D97-AF65-F5344CB8AC3E}">
        <p14:creationId xmlns:p14="http://schemas.microsoft.com/office/powerpoint/2010/main" val="71091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51738" y="2801938"/>
            <a:ext cx="24918988" cy="14017625"/>
          </a:xfrm>
        </p:spPr>
      </p:sp>
      <p:sp>
        <p:nvSpPr>
          <p:cNvPr id="3" name="Notes Placeholder 2"/>
          <p:cNvSpPr>
            <a:spLocks noGrp="1"/>
          </p:cNvSpPr>
          <p:nvPr>
            <p:ph type="body" idx="1"/>
          </p:nvPr>
        </p:nvSpPr>
        <p:spPr/>
        <p:txBody>
          <a:bodyPr/>
          <a:lstStyle/>
          <a:p>
            <a:pPr defTabSz="1782623">
              <a:defRPr/>
            </a:pPr>
            <a:r>
              <a:rPr lang="en-US" sz="2300" dirty="0"/>
              <a:t>Susan An estimated 88 million Americans—that’s more than 1 out of 3—and likely a growing number of your members— have prediabetes. 9 out of 10 don’t even know they have it.</a:t>
            </a:r>
          </a:p>
          <a:p>
            <a:endParaRPr lang="en-US" dirty="0"/>
          </a:p>
        </p:txBody>
      </p:sp>
      <p:sp>
        <p:nvSpPr>
          <p:cNvPr id="4" name="Slide Number Placeholder 3"/>
          <p:cNvSpPr>
            <a:spLocks noGrp="1"/>
          </p:cNvSpPr>
          <p:nvPr>
            <p:ph type="sldNum" sz="quarter" idx="10"/>
          </p:nvPr>
        </p:nvSpPr>
        <p:spPr/>
        <p:txBody>
          <a:bodyPr/>
          <a:lstStyle/>
          <a:p>
            <a:fld id="{DCFB45AF-E7E5-4393-B9E7-B36B92E281CF}" type="slidenum">
              <a:rPr lang="en-US" smtClean="0"/>
              <a:t>2</a:t>
            </a:fld>
            <a:endParaRPr lang="en-US" dirty="0"/>
          </a:p>
        </p:txBody>
      </p:sp>
    </p:spTree>
    <p:extLst>
      <p:ext uri="{BB962C8B-B14F-4D97-AF65-F5344CB8AC3E}">
        <p14:creationId xmlns:p14="http://schemas.microsoft.com/office/powerpoint/2010/main" val="49182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97738" y="2720975"/>
            <a:ext cx="24193501" cy="13609638"/>
          </a:xfrm>
        </p:spPr>
      </p:sp>
      <p:sp>
        <p:nvSpPr>
          <p:cNvPr id="3" name="Notes Placeholder 2"/>
          <p:cNvSpPr>
            <a:spLocks noGrp="1"/>
          </p:cNvSpPr>
          <p:nvPr>
            <p:ph type="body" idx="1"/>
          </p:nvPr>
        </p:nvSpPr>
        <p:spPr/>
        <p:txBody>
          <a:bodyPr/>
          <a:lstStyle/>
          <a:p>
            <a:pPr marL="325819" indent="-325819">
              <a:buFont typeface="Arial" panose="020B0604020202020204" pitchFamily="34" charset="0"/>
              <a:buChar char="•"/>
            </a:pPr>
            <a:r>
              <a:rPr lang="en-US" sz="2200" dirty="0">
                <a:solidFill>
                  <a:srgbClr val="39536C"/>
                </a:solidFill>
                <a:cs typeface="Arial" panose="020B0604020202020204" pitchFamily="34" charset="0"/>
              </a:rPr>
              <a:t>Susan</a:t>
            </a:r>
          </a:p>
          <a:p>
            <a:pPr marL="325819" indent="-325819">
              <a:buFont typeface="Arial" panose="020B0604020202020204" pitchFamily="34" charset="0"/>
              <a:buChar char="•"/>
            </a:pPr>
            <a:r>
              <a:rPr lang="en-US" sz="2200" dirty="0">
                <a:solidFill>
                  <a:srgbClr val="39536C"/>
                </a:solidFill>
                <a:cs typeface="Arial" panose="020B0604020202020204" pitchFamily="34" charset="0"/>
              </a:rPr>
              <a:t>Unless they make lifestyle changes, many people with prediabetes will develop type 2 diabetes within a few years.</a:t>
            </a:r>
          </a:p>
          <a:p>
            <a:pPr marL="325819" indent="-325819">
              <a:buFont typeface="Arial" panose="020B0604020202020204" pitchFamily="34" charset="0"/>
              <a:buChar char="•"/>
            </a:pPr>
            <a:r>
              <a:rPr lang="en-US" sz="2200" dirty="0"/>
              <a:t>In fact, diabetes in adults has tripled at an alarming rate in the past two decades, and it is estimated that 1 in 3 adults in the United States could have diabetes by 2050 if nothing changes. </a:t>
            </a:r>
            <a:r>
              <a:rPr lang="en-US" sz="2200" dirty="0">
                <a:ea typeface="Times New Roman"/>
                <a:cs typeface="Arial" panose="020B0604020202020204" pitchFamily="34" charset="0"/>
              </a:rPr>
              <a:t>That’s your current AND future members.</a:t>
            </a:r>
            <a:endParaRPr lang="en-US" sz="2200" dirty="0"/>
          </a:p>
          <a:p>
            <a:endParaRPr lang="en-US" dirty="0"/>
          </a:p>
        </p:txBody>
      </p:sp>
      <p:sp>
        <p:nvSpPr>
          <p:cNvPr id="4" name="Slide Number Placeholder 3"/>
          <p:cNvSpPr>
            <a:spLocks noGrp="1"/>
          </p:cNvSpPr>
          <p:nvPr>
            <p:ph type="sldNum" sz="quarter" idx="10"/>
          </p:nvPr>
        </p:nvSpPr>
        <p:spPr/>
        <p:txBody>
          <a:bodyPr/>
          <a:lstStyle/>
          <a:p>
            <a:fld id="{DCFB45AF-E7E5-4393-B9E7-B36B92E281CF}" type="slidenum">
              <a:rPr lang="en-US" smtClean="0"/>
              <a:t>3</a:t>
            </a:fld>
            <a:endParaRPr lang="en-US" dirty="0"/>
          </a:p>
        </p:txBody>
      </p:sp>
    </p:spTree>
    <p:extLst>
      <p:ext uri="{BB962C8B-B14F-4D97-AF65-F5344CB8AC3E}">
        <p14:creationId xmlns:p14="http://schemas.microsoft.com/office/powerpoint/2010/main" val="71091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97738" y="2720975"/>
            <a:ext cx="24193501" cy="13609638"/>
          </a:xfrm>
        </p:spPr>
      </p:sp>
      <p:sp>
        <p:nvSpPr>
          <p:cNvPr id="3" name="Notes Placeholder 2"/>
          <p:cNvSpPr>
            <a:spLocks noGrp="1"/>
          </p:cNvSpPr>
          <p:nvPr>
            <p:ph type="body" idx="1"/>
          </p:nvPr>
        </p:nvSpPr>
        <p:spPr/>
        <p:txBody>
          <a:bodyPr/>
          <a:lstStyle/>
          <a:p>
            <a:pPr marL="325819" indent="-325819">
              <a:buFont typeface="Arial" panose="020B0604020202020204" pitchFamily="34" charset="0"/>
              <a:buChar char="•"/>
            </a:pPr>
            <a:r>
              <a:rPr lang="en-US" sz="2200" dirty="0"/>
              <a:t>Susan</a:t>
            </a:r>
          </a:p>
          <a:p>
            <a:pPr marL="325819" indent="-325819">
              <a:buFont typeface="Arial" panose="020B0604020202020204" pitchFamily="34" charset="0"/>
              <a:buChar char="•"/>
            </a:pPr>
            <a:r>
              <a:rPr lang="en-US" sz="2200" dirty="0"/>
              <a:t>People with type 2 diabetes are at higher risk of serious health complications including kidney failure, blindness, heart attack, stroke, and loss of toes, feet, or legs.  This is costly to you and to your employees.  Type 2 diabetes also impacts your worker’s compensation costs.  </a:t>
            </a:r>
          </a:p>
          <a:p>
            <a:endParaRPr lang="en-US" dirty="0"/>
          </a:p>
        </p:txBody>
      </p:sp>
      <p:sp>
        <p:nvSpPr>
          <p:cNvPr id="4" name="Slide Number Placeholder 3"/>
          <p:cNvSpPr>
            <a:spLocks noGrp="1"/>
          </p:cNvSpPr>
          <p:nvPr>
            <p:ph type="sldNum" sz="quarter" idx="10"/>
          </p:nvPr>
        </p:nvSpPr>
        <p:spPr/>
        <p:txBody>
          <a:bodyPr/>
          <a:lstStyle/>
          <a:p>
            <a:fld id="{DCFB45AF-E7E5-4393-B9E7-B36B92E281CF}" type="slidenum">
              <a:rPr lang="en-US" smtClean="0"/>
              <a:t>4</a:t>
            </a:fld>
            <a:endParaRPr lang="en-US" dirty="0"/>
          </a:p>
        </p:txBody>
      </p:sp>
    </p:spTree>
    <p:extLst>
      <p:ext uri="{BB962C8B-B14F-4D97-AF65-F5344CB8AC3E}">
        <p14:creationId xmlns:p14="http://schemas.microsoft.com/office/powerpoint/2010/main" val="710915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97738" y="2720975"/>
            <a:ext cx="24193501" cy="13609638"/>
          </a:xfrm>
        </p:spPr>
      </p:sp>
      <p:sp>
        <p:nvSpPr>
          <p:cNvPr id="3" name="Notes Placeholder 2"/>
          <p:cNvSpPr>
            <a:spLocks noGrp="1"/>
          </p:cNvSpPr>
          <p:nvPr>
            <p:ph type="body" idx="1"/>
          </p:nvPr>
        </p:nvSpPr>
        <p:spPr/>
        <p:txBody>
          <a:bodyPr/>
          <a:lstStyle/>
          <a:p>
            <a:pPr defTabSz="1737701">
              <a:defRPr/>
            </a:pPr>
            <a:r>
              <a:rPr lang="en-US" sz="2200" dirty="0">
                <a:cs typeface="Times New Roman" pitchFamily="18" charset="0"/>
              </a:rPr>
              <a:t>David - There is a solution to the problem of prediabetes―The National Diabetes Prevention Program.  Created by the CDC, this evidence-based program can help prevent your employees from becoming diabetic.</a:t>
            </a:r>
            <a:endParaRPr lang="en-US" dirty="0"/>
          </a:p>
        </p:txBody>
      </p:sp>
      <p:sp>
        <p:nvSpPr>
          <p:cNvPr id="4" name="Slide Number Placeholder 3"/>
          <p:cNvSpPr>
            <a:spLocks noGrp="1"/>
          </p:cNvSpPr>
          <p:nvPr>
            <p:ph type="sldNum" sz="quarter" idx="5"/>
          </p:nvPr>
        </p:nvSpPr>
        <p:spPr/>
        <p:txBody>
          <a:bodyPr/>
          <a:lstStyle/>
          <a:p>
            <a:fld id="{DCFB45AF-E7E5-4393-B9E7-B36B92E281CF}" type="slidenum">
              <a:rPr lang="en-US" smtClean="0"/>
              <a:t>5</a:t>
            </a:fld>
            <a:endParaRPr lang="en-US" dirty="0"/>
          </a:p>
        </p:txBody>
      </p:sp>
    </p:spTree>
    <p:extLst>
      <p:ext uri="{BB962C8B-B14F-4D97-AF65-F5344CB8AC3E}">
        <p14:creationId xmlns:p14="http://schemas.microsoft.com/office/powerpoint/2010/main" val="251422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51738" y="2801938"/>
            <a:ext cx="24918988" cy="14017625"/>
          </a:xfrm>
        </p:spPr>
      </p:sp>
      <p:sp>
        <p:nvSpPr>
          <p:cNvPr id="3" name="Notes Placeholder 2"/>
          <p:cNvSpPr>
            <a:spLocks noGrp="1"/>
          </p:cNvSpPr>
          <p:nvPr>
            <p:ph type="body" idx="1"/>
          </p:nvPr>
        </p:nvSpPr>
        <p:spPr/>
        <p:txBody>
          <a:bodyPr/>
          <a:lstStyle/>
          <a:p>
            <a:pPr marL="334242" indent="-334242" defTabSz="1811152">
              <a:buFont typeface="Arial" panose="020B0604020202020204" pitchFamily="34" charset="0"/>
              <a:buChar char="•"/>
              <a:defRPr/>
            </a:pPr>
            <a:r>
              <a:rPr lang="en-US" baseline="0" dirty="0">
                <a:solidFill>
                  <a:schemeClr val="tx1"/>
                </a:solidFill>
              </a:rPr>
              <a:t>David</a:t>
            </a:r>
          </a:p>
          <a:p>
            <a:pPr marL="334242" indent="-334242" defTabSz="1811152">
              <a:buFont typeface="Arial" panose="020B0604020202020204" pitchFamily="34" charset="0"/>
              <a:buChar char="•"/>
              <a:defRPr/>
            </a:pPr>
            <a:r>
              <a:rPr lang="en-US" baseline="0" dirty="0">
                <a:solidFill>
                  <a:schemeClr val="tx1"/>
                </a:solidFill>
              </a:rPr>
              <a:t>This program works. And it will work for your members. </a:t>
            </a:r>
          </a:p>
          <a:p>
            <a:pPr marL="334242" indent="-334242" defTabSz="1811152">
              <a:buFont typeface="Arial" panose="020B0604020202020204" pitchFamily="34" charset="0"/>
              <a:buChar char="•"/>
              <a:defRPr/>
            </a:pPr>
            <a:r>
              <a:rPr lang="en-US" baseline="0" dirty="0">
                <a:solidFill>
                  <a:schemeClr val="tx1"/>
                </a:solidFill>
              </a:rPr>
              <a:t>We launched this same program for a small company in Gallup last year and had one individual that lost more than 30 pounds and has a healthy A1C today.</a:t>
            </a:r>
          </a:p>
          <a:p>
            <a:pPr marL="334242" indent="-334242" defTabSz="1811152">
              <a:buFont typeface="Arial" panose="020B0604020202020204" pitchFamily="34" charset="0"/>
              <a:buChar char="•"/>
              <a:defRPr/>
            </a:pPr>
            <a:r>
              <a:rPr lang="en-US" dirty="0">
                <a:solidFill>
                  <a:schemeClr val="tx1"/>
                </a:solidFill>
              </a:rPr>
              <a:t>Research</a:t>
            </a:r>
            <a:r>
              <a:rPr lang="en-US" baseline="0" dirty="0">
                <a:solidFill>
                  <a:schemeClr val="tx1"/>
                </a:solidFill>
              </a:rPr>
              <a:t> examining the effects of a structured lifestyle change program like </a:t>
            </a:r>
            <a:r>
              <a:rPr lang="en-US" baseline="0">
                <a:solidFill>
                  <a:schemeClr val="tx1"/>
                </a:solidFill>
              </a:rPr>
              <a:t>ours and showed </a:t>
            </a:r>
            <a:r>
              <a:rPr lang="en-US" baseline="0" dirty="0">
                <a:solidFill>
                  <a:schemeClr val="tx1"/>
                </a:solidFill>
              </a:rPr>
              <a:t>that losing 5 to 7 percent of body weight by eating healthy and increasing physical activity reduced the risk of developing type 2 diabetes by 58 percent in people at high risk for the disease. </a:t>
            </a:r>
            <a:r>
              <a:rPr lang="en-US" dirty="0">
                <a:solidFill>
                  <a:schemeClr val="tx1"/>
                </a:solidFill>
              </a:rPr>
              <a:t>In individuals over 60</a:t>
            </a:r>
            <a:r>
              <a:rPr lang="en-US" baseline="0" dirty="0">
                <a:solidFill>
                  <a:schemeClr val="tx1"/>
                </a:solidFill>
              </a:rPr>
              <a:t> years old, it reduced risk by 71 percent.</a:t>
            </a:r>
          </a:p>
          <a:p>
            <a:pPr marL="334242" indent="-334242" defTabSz="1811152">
              <a:buFont typeface="Arial" panose="020B0604020202020204" pitchFamily="34" charset="0"/>
              <a:buChar char="•"/>
              <a:defRPr/>
            </a:pPr>
            <a:r>
              <a:rPr lang="en-US" dirty="0"/>
              <a:t>Evidence is based on a large, rigorously designed randomized control trial with a diverse population.</a:t>
            </a:r>
            <a:endParaRPr lang="en-US" dirty="0">
              <a:cs typeface="Calibri"/>
            </a:endParaRPr>
          </a:p>
          <a:p>
            <a:pPr marL="334242" indent="-334242" defTabSz="1811152">
              <a:buFont typeface="Arial" panose="020B0604020202020204" pitchFamily="34" charset="0"/>
              <a:buChar char="•"/>
              <a:defRPr/>
            </a:pPr>
            <a:r>
              <a:rPr lang="en-US" dirty="0">
                <a:solidFill>
                  <a:schemeClr val="tx1"/>
                </a:solidFill>
              </a:rPr>
              <a:t>The impact of the lifestyle intervention was similar, regardless of race, ethnicity, or gender.</a:t>
            </a:r>
          </a:p>
          <a:p>
            <a:pPr marL="334242" indent="-334242" defTabSz="1811152">
              <a:buFont typeface="Arial" panose="020B0604020202020204" pitchFamily="34" charset="0"/>
              <a:buChar char="•"/>
              <a:defRPr/>
            </a:pPr>
            <a:r>
              <a:rPr lang="en-US" sz="2300" dirty="0"/>
              <a:t>Even after 10 years, those who participated in the earlier lifestyle change program had a 34 percent lower rate of type 2 diabetes.</a:t>
            </a:r>
          </a:p>
          <a:p>
            <a:endParaRPr lang="en-US" dirty="0"/>
          </a:p>
        </p:txBody>
      </p:sp>
      <p:sp>
        <p:nvSpPr>
          <p:cNvPr id="4" name="Slide Number Placeholder 3"/>
          <p:cNvSpPr>
            <a:spLocks noGrp="1"/>
          </p:cNvSpPr>
          <p:nvPr>
            <p:ph type="sldNum" sz="quarter" idx="10"/>
          </p:nvPr>
        </p:nvSpPr>
        <p:spPr/>
        <p:txBody>
          <a:bodyPr/>
          <a:lstStyle/>
          <a:p>
            <a:fld id="{DCFB45AF-E7E5-4393-B9E7-B36B92E281CF}" type="slidenum">
              <a:rPr lang="en-US" smtClean="0"/>
              <a:t>6</a:t>
            </a:fld>
            <a:endParaRPr lang="en-US" dirty="0"/>
          </a:p>
        </p:txBody>
      </p:sp>
    </p:spTree>
    <p:extLst>
      <p:ext uri="{BB962C8B-B14F-4D97-AF65-F5344CB8AC3E}">
        <p14:creationId xmlns:p14="http://schemas.microsoft.com/office/powerpoint/2010/main" val="403881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97738" y="2720975"/>
            <a:ext cx="24193501" cy="13609638"/>
          </a:xfrm>
        </p:spPr>
      </p:sp>
      <p:sp>
        <p:nvSpPr>
          <p:cNvPr id="3" name="Notes Placeholder 2"/>
          <p:cNvSpPr>
            <a:spLocks noGrp="1"/>
          </p:cNvSpPr>
          <p:nvPr>
            <p:ph type="body" idx="1"/>
          </p:nvPr>
        </p:nvSpPr>
        <p:spPr/>
        <p:txBody>
          <a:bodyPr/>
          <a:lstStyle/>
          <a:p>
            <a:r>
              <a:rPr lang="en-US" dirty="0">
                <a:solidFill>
                  <a:schemeClr val="tx1"/>
                </a:solidFill>
              </a:rPr>
              <a:t>Thank you for your time today!</a:t>
            </a:r>
          </a:p>
          <a:p>
            <a:endParaRPr lang="en-US" dirty="0">
              <a:solidFill>
                <a:schemeClr val="tx1"/>
              </a:solidFill>
            </a:endParaRPr>
          </a:p>
          <a:p>
            <a:r>
              <a:rPr lang="en-US" dirty="0">
                <a:solidFill>
                  <a:schemeClr val="tx1"/>
                </a:solidFill>
              </a:rPr>
              <a:t>At</a:t>
            </a:r>
            <a:r>
              <a:rPr lang="en-US" baseline="0" dirty="0">
                <a:solidFill>
                  <a:schemeClr val="tx1"/>
                </a:solidFill>
              </a:rPr>
              <a:t> this time, I’d like to open the floor for any questions you may have.</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42A82364-7C53-4C34-8CA4-EADE658EFA3A}" type="slidenum">
              <a:rPr lang="en-US" smtClean="0"/>
              <a:t>8</a:t>
            </a:fld>
            <a:endParaRPr lang="en-US" dirty="0"/>
          </a:p>
        </p:txBody>
      </p:sp>
    </p:spTree>
    <p:extLst>
      <p:ext uri="{BB962C8B-B14F-4D97-AF65-F5344CB8AC3E}">
        <p14:creationId xmlns:p14="http://schemas.microsoft.com/office/powerpoint/2010/main" val="328783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27AA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963084" y="2133601"/>
            <a:ext cx="10363200" cy="3635375"/>
          </a:xfrm>
        </p:spPr>
        <p:txBody>
          <a:bodyPr anchor="t"/>
          <a:lstStyle>
            <a:lvl1pPr algn="l">
              <a:defRPr sz="4000" b="1" cap="all">
                <a:solidFill>
                  <a:schemeClr val="bg1"/>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76001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27AAE1">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963084" y="2133601"/>
            <a:ext cx="10363200" cy="3635375"/>
          </a:xfrm>
        </p:spPr>
        <p:txBody>
          <a:bodyPr anchor="t"/>
          <a:lstStyle>
            <a:lvl1pPr algn="l">
              <a:defRPr sz="4000" b="1" cap="all">
                <a:solidFill>
                  <a:srgbClr val="39536C"/>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1844976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F69C-D13C-49DD-955F-33A6573B4DDC}" type="datetimeFigureOut">
              <a:rPr lang="en-US" smtClean="0"/>
              <a:t>10/11/2021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3B72B-1D7E-4A00-A70D-1F0F7DFDFB38}" type="slidenum">
              <a:rPr lang="en-US" smtClean="0"/>
              <a:t>‹#›</a:t>
            </a:fld>
            <a:endParaRPr lang="en-US" dirty="0"/>
          </a:p>
        </p:txBody>
      </p:sp>
    </p:spTree>
    <p:extLst>
      <p:ext uri="{BB962C8B-B14F-4D97-AF65-F5344CB8AC3E}">
        <p14:creationId xmlns:p14="http://schemas.microsoft.com/office/powerpoint/2010/main" val="586604194"/>
      </p:ext>
    </p:extLst>
  </p:cSld>
  <p:clrMap bg1="lt1" tx1="dk1" bg2="lt2" tx2="dk2" accent1="accent1" accent2="accent2" accent3="accent3" accent4="accent4" accent5="accent5" accent6="accent6" hlink="hlink" folHlink="folHlink"/>
  <p:sldLayoutIdLst>
    <p:sldLayoutId id="2147483651" r:id="rId1"/>
    <p:sldLayoutId id="214748366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066800"/>
            <a:ext cx="4343400" cy="4460417"/>
          </a:xfrm>
          <a:prstGeom prst="rect">
            <a:avLst/>
          </a:prstGeom>
        </p:spPr>
      </p:pic>
      <p:sp>
        <p:nvSpPr>
          <p:cNvPr id="3" name="Title 2"/>
          <p:cNvSpPr>
            <a:spLocks noGrp="1"/>
          </p:cNvSpPr>
          <p:nvPr>
            <p:ph type="title"/>
          </p:nvPr>
        </p:nvSpPr>
        <p:spPr>
          <a:xfrm>
            <a:off x="6934200" y="2057401"/>
            <a:ext cx="3200401" cy="4244975"/>
          </a:xfrm>
        </p:spPr>
        <p:txBody>
          <a:bodyPr>
            <a:normAutofit/>
          </a:bodyPr>
          <a:lstStyle/>
          <a:p>
            <a:r>
              <a:rPr lang="en-US" sz="2400" cap="none" dirty="0">
                <a:latin typeface="Arial" panose="020B0604020202020204" pitchFamily="34" charset="0"/>
                <a:cs typeface="Arial" panose="020B0604020202020204" pitchFamily="34" charset="0"/>
              </a:rPr>
              <a:t>Prediabetes is when your blood sugar level is higher than normal but not high enough yet to </a:t>
            </a:r>
            <a:br>
              <a:rPr lang="en-US" sz="2400" cap="none"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be diagnosed as </a:t>
            </a:r>
            <a:br>
              <a:rPr lang="en-US" sz="2400" cap="none"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type 2 diabetes.</a:t>
            </a:r>
            <a:br>
              <a:rPr lang="en-US" sz="2400" cap="none" dirty="0">
                <a:latin typeface="Arial" panose="020B0604020202020204" pitchFamily="34" charset="0"/>
                <a:cs typeface="Arial" panose="020B0604020202020204" pitchFamily="34" charset="0"/>
              </a:rPr>
            </a:br>
            <a:endParaRPr lang="en-US" sz="2400" cap="none" dirty="0"/>
          </a:p>
        </p:txBody>
      </p:sp>
    </p:spTree>
    <p:extLst>
      <p:ext uri="{BB962C8B-B14F-4D97-AF65-F5344CB8AC3E}">
        <p14:creationId xmlns:p14="http://schemas.microsoft.com/office/powerpoint/2010/main" val="3432973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4419600"/>
            <a:ext cx="2743200" cy="1066800"/>
          </a:xfrm>
        </p:spPr>
        <p:txBody>
          <a:bodyPr>
            <a:normAutofit/>
          </a:bodyPr>
          <a:lstStyle/>
          <a:p>
            <a:pPr algn="ctr"/>
            <a:r>
              <a:rPr lang="en-US" sz="2400" dirty="0">
                <a:latin typeface="Arial" panose="020B0604020202020204" pitchFamily="34" charset="0"/>
                <a:cs typeface="Arial" panose="020B0604020202020204" pitchFamily="34" charset="0"/>
              </a:rPr>
              <a:t>Adults has prediabetes</a:t>
            </a:r>
            <a:endParaRPr lang="en-US" sz="2400" dirty="0"/>
          </a:p>
        </p:txBody>
      </p:sp>
      <p:pic>
        <p:nvPicPr>
          <p:cNvPr id="4" name="Picture 3">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91784" y="1065784"/>
            <a:ext cx="2513617" cy="1639316"/>
          </a:xfrm>
          <a:prstGeom prst="rect">
            <a:avLst/>
          </a:prstGeom>
        </p:spPr>
      </p:pic>
      <p:pic>
        <p:nvPicPr>
          <p:cNvPr id="5" name="Picture 4" descr="text: 1 out of 3"/>
          <p:cNvPicPr>
            <a:picLocks noChangeAspect="1"/>
          </p:cNvPicPr>
          <p:nvPr/>
        </p:nvPicPr>
        <p:blipFill>
          <a:blip r:embed="rId4"/>
          <a:stretch>
            <a:fillRect/>
          </a:stretch>
        </p:blipFill>
        <p:spPr>
          <a:xfrm>
            <a:off x="2590800" y="2819400"/>
            <a:ext cx="2514600" cy="1371600"/>
          </a:xfrm>
          <a:prstGeom prst="rect">
            <a:avLst/>
          </a:prstGeom>
        </p:spPr>
      </p:pic>
      <p:cxnSp>
        <p:nvCxnSpPr>
          <p:cNvPr id="7" name="Straight Connector 6">
            <a:extLst>
              <a:ext uri="{C183D7F6-B498-43B3-948B-1728B52AA6E4}">
                <adec:decorative xmlns:adec="http://schemas.microsoft.com/office/drawing/2017/decorative" xmlns="" val="1"/>
              </a:ext>
            </a:extLst>
          </p:cNvPr>
          <p:cNvCxnSpPr/>
          <p:nvPr/>
        </p:nvCxnSpPr>
        <p:spPr>
          <a:xfrm>
            <a:off x="5943600" y="1219200"/>
            <a:ext cx="0" cy="40386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text: 9 out of 10"/>
          <p:cNvPicPr>
            <a:picLocks noChangeAspect="1"/>
          </p:cNvPicPr>
          <p:nvPr/>
        </p:nvPicPr>
        <p:blipFill>
          <a:blip r:embed="rId5"/>
          <a:stretch>
            <a:fillRect/>
          </a:stretch>
        </p:blipFill>
        <p:spPr>
          <a:xfrm>
            <a:off x="6629400" y="3276600"/>
            <a:ext cx="2908300" cy="914400"/>
          </a:xfrm>
          <a:prstGeom prst="rect">
            <a:avLst/>
          </a:prstGeom>
        </p:spPr>
      </p:pic>
      <p:sp>
        <p:nvSpPr>
          <p:cNvPr id="10" name="Title 2"/>
          <p:cNvSpPr txBox="1">
            <a:spLocks/>
          </p:cNvSpPr>
          <p:nvPr/>
        </p:nvSpPr>
        <p:spPr>
          <a:xfrm>
            <a:off x="6705600" y="4419600"/>
            <a:ext cx="2743200" cy="1066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rgbClr val="39536C"/>
                </a:solidFill>
                <a:latin typeface="Arial"/>
                <a:ea typeface="+mj-ea"/>
                <a:cs typeface="Arial"/>
              </a:defRPr>
            </a:lvl1pPr>
          </a:lstStyle>
          <a:p>
            <a:pPr algn="ctr"/>
            <a:r>
              <a:rPr lang="en-US" sz="2400" dirty="0">
                <a:latin typeface="Arial" panose="020B0604020202020204" pitchFamily="34" charset="0"/>
                <a:cs typeface="Arial" panose="020B0604020202020204" pitchFamily="34" charset="0"/>
              </a:rPr>
              <a:t>Don’t know they have it</a:t>
            </a:r>
            <a:endParaRPr lang="en-US" sz="2400" dirty="0"/>
          </a:p>
        </p:txBody>
      </p:sp>
      <p:pic>
        <p:nvPicPr>
          <p:cNvPr id="12" name="Picture 11">
            <a:extLs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6705600" y="1214496"/>
            <a:ext cx="2667000" cy="1909704"/>
          </a:xfrm>
          <a:prstGeom prst="rect">
            <a:avLst/>
          </a:prstGeom>
        </p:spPr>
      </p:pic>
    </p:spTree>
    <p:extLst>
      <p:ext uri="{BB962C8B-B14F-4D97-AF65-F5344CB8AC3E}">
        <p14:creationId xmlns:p14="http://schemas.microsoft.com/office/powerpoint/2010/main" val="319680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1" y="914401"/>
            <a:ext cx="4952999" cy="5334000"/>
          </a:xfrm>
        </p:spPr>
        <p:txBody>
          <a:bodyPr>
            <a:normAutofit/>
          </a:bodyPr>
          <a:lstStyle/>
          <a:p>
            <a:pPr>
              <a:spcAft>
                <a:spcPts val="1200"/>
              </a:spcAft>
            </a:pPr>
            <a:r>
              <a:rPr lang="en-US" sz="2800" cap="none" dirty="0">
                <a:latin typeface="Arial" panose="020B0604020202020204" pitchFamily="34" charset="0"/>
                <a:cs typeface="Arial" panose="020B0604020202020204" pitchFamily="34" charset="0"/>
              </a:rPr>
              <a:t>Without lifestyle changes, people with prediabetes can develop </a:t>
            </a:r>
            <a:r>
              <a:rPr lang="en-US" sz="2800" cap="none" dirty="0">
                <a:solidFill>
                  <a:srgbClr val="27AAE1"/>
                </a:solidFill>
                <a:latin typeface="Arial" panose="020B0604020202020204" pitchFamily="34" charset="0"/>
                <a:cs typeface="Arial" panose="020B0604020202020204" pitchFamily="34" charset="0"/>
              </a:rPr>
              <a:t>type 2 diabetes</a:t>
            </a:r>
            <a:r>
              <a:rPr lang="en-US" sz="2800" cap="none" dirty="0">
                <a:latin typeface="Arial" panose="020B0604020202020204" pitchFamily="34" charset="0"/>
                <a:cs typeface="Arial" panose="020B0604020202020204" pitchFamily="34" charset="0"/>
              </a:rPr>
              <a:t>.</a:t>
            </a:r>
            <a:br>
              <a:rPr lang="en-US" sz="2800" cap="none" dirty="0">
                <a:latin typeface="Arial" panose="020B0604020202020204" pitchFamily="34" charset="0"/>
                <a:cs typeface="Arial" panose="020B0604020202020204" pitchFamily="34" charset="0"/>
              </a:rPr>
            </a:br>
            <a:r>
              <a:rPr lang="en-US" sz="2800" cap="none" dirty="0">
                <a:latin typeface="Arial" panose="020B0604020202020204" pitchFamily="34" charset="0"/>
                <a:cs typeface="Arial" panose="020B0604020202020204" pitchFamily="34" charset="0"/>
              </a:rPr>
              <a:t/>
            </a:r>
            <a:br>
              <a:rPr lang="en-US" sz="2800" cap="none" dirty="0">
                <a:latin typeface="Arial" panose="020B0604020202020204" pitchFamily="34" charset="0"/>
                <a:cs typeface="Arial" panose="020B0604020202020204" pitchFamily="34" charset="0"/>
              </a:rPr>
            </a:br>
            <a:r>
              <a:rPr lang="en-US" sz="2800" cap="none" dirty="0">
                <a:latin typeface="Arial" panose="020B0604020202020204" pitchFamily="34" charset="0"/>
                <a:cs typeface="Arial" panose="020B0604020202020204" pitchFamily="34" charset="0"/>
              </a:rPr>
              <a:t>Diabetes among adults </a:t>
            </a:r>
            <a:br>
              <a:rPr lang="en-US" sz="2800" cap="none" dirty="0">
                <a:latin typeface="Arial" panose="020B0604020202020204" pitchFamily="34" charset="0"/>
                <a:cs typeface="Arial" panose="020B0604020202020204" pitchFamily="34" charset="0"/>
              </a:rPr>
            </a:br>
            <a:r>
              <a:rPr lang="en-US" sz="2800" cap="none" dirty="0">
                <a:latin typeface="Arial" panose="020B0604020202020204" pitchFamily="34" charset="0"/>
                <a:cs typeface="Arial" panose="020B0604020202020204" pitchFamily="34" charset="0"/>
              </a:rPr>
              <a:t>has </a:t>
            </a:r>
            <a:r>
              <a:rPr lang="en-US" sz="2800" cap="none" dirty="0">
                <a:solidFill>
                  <a:srgbClr val="27AAE1"/>
                </a:solidFill>
                <a:latin typeface="Arial" panose="020B0604020202020204" pitchFamily="34" charset="0"/>
                <a:cs typeface="Arial" panose="020B0604020202020204" pitchFamily="34" charset="0"/>
              </a:rPr>
              <a:t>tripled</a:t>
            </a:r>
            <a:r>
              <a:rPr lang="en-US" sz="2800" cap="none" dirty="0">
                <a:latin typeface="Arial" panose="020B0604020202020204" pitchFamily="34" charset="0"/>
                <a:cs typeface="Arial" panose="020B0604020202020204" pitchFamily="34" charset="0"/>
              </a:rPr>
              <a:t> in the past </a:t>
            </a:r>
            <a:br>
              <a:rPr lang="en-US" sz="2800" cap="none" dirty="0">
                <a:latin typeface="Arial" panose="020B0604020202020204" pitchFamily="34" charset="0"/>
                <a:cs typeface="Arial" panose="020B0604020202020204" pitchFamily="34" charset="0"/>
              </a:rPr>
            </a:br>
            <a:r>
              <a:rPr lang="en-US" sz="2800" cap="none" dirty="0">
                <a:latin typeface="Arial" panose="020B0604020202020204" pitchFamily="34" charset="0"/>
                <a:cs typeface="Arial" panose="020B0604020202020204" pitchFamily="34" charset="0"/>
              </a:rPr>
              <a:t>two decades.</a:t>
            </a:r>
            <a:br>
              <a:rPr lang="en-US" sz="2800" cap="none" dirty="0">
                <a:latin typeface="Arial" panose="020B0604020202020204" pitchFamily="34" charset="0"/>
                <a:cs typeface="Arial" panose="020B0604020202020204" pitchFamily="34" charset="0"/>
              </a:rPr>
            </a:br>
            <a:r>
              <a:rPr lang="en-US" sz="2800" cap="none" dirty="0">
                <a:latin typeface="Arial" panose="020B0604020202020204" pitchFamily="34" charset="0"/>
                <a:cs typeface="Arial" panose="020B0604020202020204" pitchFamily="34" charset="0"/>
              </a:rPr>
              <a:t/>
            </a:r>
            <a:br>
              <a:rPr lang="en-US" sz="2800" cap="none" dirty="0">
                <a:latin typeface="Arial" panose="020B0604020202020204" pitchFamily="34" charset="0"/>
                <a:cs typeface="Arial" panose="020B0604020202020204" pitchFamily="34" charset="0"/>
              </a:rPr>
            </a:br>
            <a:r>
              <a:rPr lang="en-US" sz="2800" cap="none" dirty="0">
                <a:solidFill>
                  <a:srgbClr val="27AAE1"/>
                </a:solidFill>
                <a:latin typeface="Arial" panose="020B0604020202020204" pitchFamily="34" charset="0"/>
                <a:cs typeface="Arial" panose="020B0604020202020204" pitchFamily="34" charset="0"/>
              </a:rPr>
              <a:t>1 in 3 adults in the U.S. could have diabetes </a:t>
            </a:r>
            <a:r>
              <a:rPr lang="en-US" sz="2800" cap="none" dirty="0">
                <a:latin typeface="Arial" panose="020B0604020202020204" pitchFamily="34" charset="0"/>
                <a:cs typeface="Arial" panose="020B0604020202020204" pitchFamily="34" charset="0"/>
              </a:rPr>
              <a:t>by 2050 if nothing changes.</a:t>
            </a:r>
          </a:p>
        </p:txBody>
      </p:sp>
      <p:cxnSp>
        <p:nvCxnSpPr>
          <p:cNvPr id="7" name="Straight Connector 6">
            <a:extLst>
              <a:ext uri="{C183D7F6-B498-43B3-948B-1728B52AA6E4}">
                <adec:decorative xmlns:adec="http://schemas.microsoft.com/office/drawing/2017/decorative" xmlns="" val="1"/>
              </a:ext>
            </a:extLst>
          </p:cNvPr>
          <p:cNvCxnSpPr/>
          <p:nvPr/>
        </p:nvCxnSpPr>
        <p:spPr>
          <a:xfrm>
            <a:off x="5029199" y="2514600"/>
            <a:ext cx="48006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C183D7F6-B498-43B3-948B-1728B52AA6E4}">
                <adec:decorative xmlns:adec="http://schemas.microsoft.com/office/drawing/2017/decorative" xmlns="" val="1"/>
              </a:ext>
            </a:extLst>
          </p:cNvPr>
          <p:cNvCxnSpPr/>
          <p:nvPr/>
        </p:nvCxnSpPr>
        <p:spPr>
          <a:xfrm>
            <a:off x="5029199" y="4191000"/>
            <a:ext cx="48006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9" name="Isosceles Triangle 8">
            <a:extLst>
              <a:ext uri="{C183D7F6-B498-43B3-948B-1728B52AA6E4}">
                <adec:decorative xmlns:adec="http://schemas.microsoft.com/office/drawing/2017/decorative" xmlns="" val="1"/>
              </a:ext>
            </a:extLst>
          </p:cNvPr>
          <p:cNvSpPr/>
          <p:nvPr/>
        </p:nvSpPr>
        <p:spPr>
          <a:xfrm rot="10800000">
            <a:off x="2133600" y="1489841"/>
            <a:ext cx="2514600" cy="2167759"/>
          </a:xfrm>
          <a:prstGeom prst="triangle">
            <a:avLst/>
          </a:prstGeom>
          <a:solidFill>
            <a:srgbClr val="B60E20"/>
          </a:solidFill>
          <a:ln w="1905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v</a:t>
            </a:r>
          </a:p>
        </p:txBody>
      </p:sp>
      <p:cxnSp>
        <p:nvCxnSpPr>
          <p:cNvPr id="10" name="Straight Connector 9">
            <a:extLst>
              <a:ext uri="{C183D7F6-B498-43B3-948B-1728B52AA6E4}">
                <adec:decorative xmlns:adec="http://schemas.microsoft.com/office/drawing/2017/decorative" xmlns="" val="1"/>
              </a:ext>
            </a:extLst>
          </p:cNvPr>
          <p:cNvCxnSpPr/>
          <p:nvPr/>
        </p:nvCxnSpPr>
        <p:spPr>
          <a:xfrm>
            <a:off x="3390899" y="3581400"/>
            <a:ext cx="0" cy="3276600"/>
          </a:xfrm>
          <a:prstGeom prst="line">
            <a:avLst/>
          </a:prstGeom>
          <a:ln w="1905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itle 2"/>
          <p:cNvSpPr txBox="1">
            <a:spLocks/>
          </p:cNvSpPr>
          <p:nvPr/>
        </p:nvSpPr>
        <p:spPr>
          <a:xfrm>
            <a:off x="2057400" y="1524000"/>
            <a:ext cx="2667000" cy="10668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rgbClr val="39536C"/>
                </a:solidFill>
                <a:latin typeface="Arial"/>
                <a:ea typeface="+mj-ea"/>
                <a:cs typeface="Arial"/>
              </a:defRPr>
            </a:lvl1pPr>
          </a:lstStyle>
          <a:p>
            <a:pPr algn="ctr"/>
            <a:r>
              <a:rPr lang="en-US" sz="9600" dirty="0">
                <a:solidFill>
                  <a:schemeClr val="bg1"/>
                </a:solidFill>
                <a:latin typeface="Arial" panose="020B0604020202020204" pitchFamily="34" charset="0"/>
                <a:cs typeface="Arial" panose="020B0604020202020204" pitchFamily="34" charset="0"/>
              </a:rPr>
              <a:t>!</a:t>
            </a:r>
            <a:endParaRPr lang="en-US" sz="9600" dirty="0">
              <a:solidFill>
                <a:schemeClr val="bg1"/>
              </a:solidFill>
            </a:endParaRPr>
          </a:p>
        </p:txBody>
      </p:sp>
    </p:spTree>
    <p:extLst>
      <p:ext uri="{BB962C8B-B14F-4D97-AF65-F5344CB8AC3E}">
        <p14:creationId xmlns:p14="http://schemas.microsoft.com/office/powerpoint/2010/main" val="205060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43401" y="2057402"/>
            <a:ext cx="3581399" cy="2362199"/>
          </a:xfrm>
        </p:spPr>
        <p:txBody>
          <a:bodyPr>
            <a:normAutofit/>
          </a:bodyPr>
          <a:lstStyle/>
          <a:p>
            <a:pPr algn="ctr">
              <a:spcAft>
                <a:spcPts val="1200"/>
              </a:spcAft>
            </a:pPr>
            <a:r>
              <a:rPr lang="en-US" sz="2800" cap="none" dirty="0">
                <a:latin typeface="Arial" panose="020B0604020202020204" pitchFamily="34" charset="0"/>
                <a:cs typeface="Arial" panose="020B0604020202020204" pitchFamily="34" charset="0"/>
              </a:rPr>
              <a:t>People with </a:t>
            </a:r>
            <a:br>
              <a:rPr lang="en-US" sz="2800" cap="none" dirty="0">
                <a:latin typeface="Arial" panose="020B0604020202020204" pitchFamily="34" charset="0"/>
                <a:cs typeface="Arial" panose="020B0604020202020204" pitchFamily="34" charset="0"/>
              </a:rPr>
            </a:br>
            <a:r>
              <a:rPr lang="en-US" sz="2800" cap="none" dirty="0">
                <a:latin typeface="Arial" panose="020B0604020202020204" pitchFamily="34" charset="0"/>
                <a:cs typeface="Arial" panose="020B0604020202020204" pitchFamily="34" charset="0"/>
              </a:rPr>
              <a:t>type 2 diabetes are at higher risk of serious health complications</a:t>
            </a:r>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7696200" y="3048000"/>
            <a:ext cx="1653746" cy="1653746"/>
          </a:xfrm>
          <a:prstGeom prst="rect">
            <a:avLst/>
          </a:prstGeom>
        </p:spPr>
      </p:pic>
      <p:pic>
        <p:nvPicPr>
          <p:cNvPr id="33" name="Picture 32">
            <a:extLs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6629400" y="457200"/>
            <a:ext cx="1676400" cy="1676400"/>
          </a:xfrm>
          <a:prstGeom prst="rect">
            <a:avLst/>
          </a:prstGeom>
        </p:spPr>
      </p:pic>
      <p:pic>
        <p:nvPicPr>
          <p:cNvPr id="4" name="Picture 3">
            <a:extLs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3657600" y="457200"/>
            <a:ext cx="1653746" cy="1653746"/>
          </a:xfrm>
          <a:prstGeom prst="rect">
            <a:avLst/>
          </a:prstGeom>
        </p:spPr>
      </p:pic>
      <p:pic>
        <p:nvPicPr>
          <p:cNvPr id="12" name="Picture 11">
            <a:extLs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2794000" y="3009900"/>
            <a:ext cx="1653746" cy="1653746"/>
          </a:xfrm>
          <a:prstGeom prst="rect">
            <a:avLst/>
          </a:prstGeom>
        </p:spPr>
      </p:pic>
      <p:pic>
        <p:nvPicPr>
          <p:cNvPr id="6" name="Picture 5">
            <a:extLst>
              <a:ext uri="{C183D7F6-B498-43B3-948B-1728B52AA6E4}">
                <adec:decorative xmlns:adec="http://schemas.microsoft.com/office/drawing/2017/decorative" xmlns="" val="1"/>
              </a:ext>
            </a:extLst>
          </p:cNvPr>
          <p:cNvPicPr>
            <a:picLocks noChangeAspect="1"/>
          </p:cNvPicPr>
          <p:nvPr/>
        </p:nvPicPr>
        <p:blipFill>
          <a:blip r:embed="rId7"/>
          <a:stretch>
            <a:fillRect/>
          </a:stretch>
        </p:blipFill>
        <p:spPr>
          <a:xfrm>
            <a:off x="5257800" y="4648200"/>
            <a:ext cx="1653746" cy="1653746"/>
          </a:xfrm>
          <a:prstGeom prst="rect">
            <a:avLst/>
          </a:prstGeom>
        </p:spPr>
      </p:pic>
      <p:cxnSp>
        <p:nvCxnSpPr>
          <p:cNvPr id="13" name="Straight Connector 12">
            <a:extLst>
              <a:ext uri="{C183D7F6-B498-43B3-948B-1728B52AA6E4}">
                <adec:decorative xmlns:adec="http://schemas.microsoft.com/office/drawing/2017/decorative" xmlns="" val="1"/>
              </a:ext>
            </a:extLst>
          </p:cNvPr>
          <p:cNvCxnSpPr/>
          <p:nvPr/>
        </p:nvCxnSpPr>
        <p:spPr>
          <a:xfrm>
            <a:off x="6096000" y="4343400"/>
            <a:ext cx="0" cy="3810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C183D7F6-B498-43B3-948B-1728B52AA6E4}">
                <adec:decorative xmlns:adec="http://schemas.microsoft.com/office/drawing/2017/decorative" xmlns="" val="1"/>
              </a:ext>
            </a:extLst>
          </p:cNvPr>
          <p:cNvCxnSpPr/>
          <p:nvPr/>
        </p:nvCxnSpPr>
        <p:spPr>
          <a:xfrm flipH="1">
            <a:off x="4295346" y="3429000"/>
            <a:ext cx="381000" cy="762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C183D7F6-B498-43B3-948B-1728B52AA6E4}">
                <adec:decorative xmlns:adec="http://schemas.microsoft.com/office/drawing/2017/decorative" xmlns="" val="1"/>
              </a:ext>
            </a:extLst>
          </p:cNvPr>
          <p:cNvCxnSpPr/>
          <p:nvPr/>
        </p:nvCxnSpPr>
        <p:spPr>
          <a:xfrm flipH="1" flipV="1">
            <a:off x="7543800" y="3429000"/>
            <a:ext cx="381000" cy="762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C183D7F6-B498-43B3-948B-1728B52AA6E4}">
                <adec:decorative xmlns:adec="http://schemas.microsoft.com/office/drawing/2017/decorative" xmlns="" val="1"/>
              </a:ext>
            </a:extLst>
          </p:cNvPr>
          <p:cNvCxnSpPr/>
          <p:nvPr/>
        </p:nvCxnSpPr>
        <p:spPr>
          <a:xfrm flipH="1">
            <a:off x="6629400" y="1752600"/>
            <a:ext cx="304800" cy="3048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C183D7F6-B498-43B3-948B-1728B52AA6E4}">
                <adec:decorative xmlns:adec="http://schemas.microsoft.com/office/drawing/2017/decorative" xmlns="" val="1"/>
              </a:ext>
            </a:extLst>
          </p:cNvPr>
          <p:cNvCxnSpPr/>
          <p:nvPr/>
        </p:nvCxnSpPr>
        <p:spPr>
          <a:xfrm flipH="1" flipV="1">
            <a:off x="5029200" y="1752600"/>
            <a:ext cx="304800" cy="3048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Title 2"/>
          <p:cNvSpPr txBox="1">
            <a:spLocks/>
          </p:cNvSpPr>
          <p:nvPr/>
        </p:nvSpPr>
        <p:spPr>
          <a:xfrm>
            <a:off x="2286000" y="990600"/>
            <a:ext cx="1295400" cy="5334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rgbClr val="39536C"/>
                </a:solidFill>
                <a:latin typeface="Arial"/>
                <a:ea typeface="+mj-ea"/>
                <a:cs typeface="Arial"/>
              </a:defRPr>
            </a:lvl1pPr>
          </a:lstStyle>
          <a:p>
            <a:pPr algn="r"/>
            <a:r>
              <a:rPr lang="en-US" sz="1400" dirty="0">
                <a:solidFill>
                  <a:srgbClr val="27AAE1"/>
                </a:solidFill>
                <a:latin typeface="Arial" panose="020B0604020202020204" pitchFamily="34" charset="0"/>
                <a:cs typeface="Arial" panose="020B0604020202020204" pitchFamily="34" charset="0"/>
              </a:rPr>
              <a:t>Kidney failure</a:t>
            </a:r>
            <a:endParaRPr lang="en-US" sz="1400" dirty="0">
              <a:solidFill>
                <a:srgbClr val="27AAE1"/>
              </a:solidFill>
            </a:endParaRPr>
          </a:p>
        </p:txBody>
      </p:sp>
      <p:sp>
        <p:nvSpPr>
          <p:cNvPr id="32" name="Title 2"/>
          <p:cNvSpPr txBox="1">
            <a:spLocks/>
          </p:cNvSpPr>
          <p:nvPr/>
        </p:nvSpPr>
        <p:spPr>
          <a:xfrm>
            <a:off x="8382000" y="1066800"/>
            <a:ext cx="1295400" cy="5334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rgbClr val="39536C"/>
                </a:solidFill>
                <a:latin typeface="Arial"/>
                <a:ea typeface="+mj-ea"/>
                <a:cs typeface="Arial"/>
              </a:defRPr>
            </a:lvl1pPr>
          </a:lstStyle>
          <a:p>
            <a:r>
              <a:rPr lang="en-US" sz="1400" dirty="0">
                <a:solidFill>
                  <a:srgbClr val="27AAE1"/>
                </a:solidFill>
                <a:latin typeface="Arial" panose="020B0604020202020204" pitchFamily="34" charset="0"/>
                <a:cs typeface="Arial" panose="020B0604020202020204" pitchFamily="34" charset="0"/>
              </a:rPr>
              <a:t>blindness</a:t>
            </a:r>
            <a:endParaRPr lang="en-US" sz="1400" dirty="0">
              <a:solidFill>
                <a:srgbClr val="27AAE1"/>
              </a:solidFill>
            </a:endParaRPr>
          </a:p>
        </p:txBody>
      </p:sp>
      <p:sp>
        <p:nvSpPr>
          <p:cNvPr id="34" name="Title 2"/>
          <p:cNvSpPr txBox="1">
            <a:spLocks/>
          </p:cNvSpPr>
          <p:nvPr/>
        </p:nvSpPr>
        <p:spPr>
          <a:xfrm>
            <a:off x="9372600" y="3581400"/>
            <a:ext cx="1219200" cy="685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rgbClr val="39536C"/>
                </a:solidFill>
                <a:latin typeface="Arial"/>
                <a:ea typeface="+mj-ea"/>
                <a:cs typeface="Arial"/>
              </a:defRPr>
            </a:lvl1pPr>
          </a:lstStyle>
          <a:p>
            <a:r>
              <a:rPr lang="en-US" sz="1400" dirty="0">
                <a:solidFill>
                  <a:srgbClr val="27AAE1"/>
                </a:solidFill>
                <a:latin typeface="Arial" panose="020B0604020202020204" pitchFamily="34" charset="0"/>
                <a:cs typeface="Arial" panose="020B0604020202020204" pitchFamily="34" charset="0"/>
              </a:rPr>
              <a:t>Heart attack</a:t>
            </a:r>
            <a:endParaRPr lang="en-US" sz="1400" dirty="0">
              <a:solidFill>
                <a:srgbClr val="27AAE1"/>
              </a:solidFill>
            </a:endParaRPr>
          </a:p>
        </p:txBody>
      </p:sp>
      <p:sp>
        <p:nvSpPr>
          <p:cNvPr id="35" name="Title 2"/>
          <p:cNvSpPr txBox="1">
            <a:spLocks/>
          </p:cNvSpPr>
          <p:nvPr/>
        </p:nvSpPr>
        <p:spPr>
          <a:xfrm>
            <a:off x="1676400" y="3429000"/>
            <a:ext cx="1066800" cy="12954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rgbClr val="39536C"/>
                </a:solidFill>
                <a:latin typeface="Arial"/>
                <a:ea typeface="+mj-ea"/>
                <a:cs typeface="Arial"/>
              </a:defRPr>
            </a:lvl1pPr>
          </a:lstStyle>
          <a:p>
            <a:pPr algn="r"/>
            <a:r>
              <a:rPr lang="en-US" sz="1400" dirty="0">
                <a:solidFill>
                  <a:srgbClr val="27AAE1"/>
                </a:solidFill>
                <a:latin typeface="Arial" panose="020B0604020202020204" pitchFamily="34" charset="0"/>
                <a:cs typeface="Arial" panose="020B0604020202020204" pitchFamily="34" charset="0"/>
              </a:rPr>
              <a:t>Loss </a:t>
            </a:r>
            <a:br>
              <a:rPr lang="en-US" sz="1400" dirty="0">
                <a:solidFill>
                  <a:srgbClr val="27AAE1"/>
                </a:solidFill>
                <a:latin typeface="Arial" panose="020B0604020202020204" pitchFamily="34" charset="0"/>
                <a:cs typeface="Arial" panose="020B0604020202020204" pitchFamily="34" charset="0"/>
              </a:rPr>
            </a:br>
            <a:r>
              <a:rPr lang="en-US" sz="1400" dirty="0">
                <a:solidFill>
                  <a:srgbClr val="27AAE1"/>
                </a:solidFill>
                <a:latin typeface="Arial" panose="020B0604020202020204" pitchFamily="34" charset="0"/>
                <a:cs typeface="Arial" panose="020B0604020202020204" pitchFamily="34" charset="0"/>
              </a:rPr>
              <a:t>of toes, feet, or legs</a:t>
            </a:r>
            <a:endParaRPr lang="en-US" sz="1400" dirty="0">
              <a:solidFill>
                <a:srgbClr val="27AAE1"/>
              </a:solidFill>
            </a:endParaRPr>
          </a:p>
        </p:txBody>
      </p:sp>
      <p:sp>
        <p:nvSpPr>
          <p:cNvPr id="36" name="Title 2"/>
          <p:cNvSpPr txBox="1">
            <a:spLocks/>
          </p:cNvSpPr>
          <p:nvPr/>
        </p:nvSpPr>
        <p:spPr>
          <a:xfrm>
            <a:off x="6934200" y="5334000"/>
            <a:ext cx="1295400" cy="5334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rgbClr val="39536C"/>
                </a:solidFill>
                <a:latin typeface="Arial"/>
                <a:ea typeface="+mj-ea"/>
                <a:cs typeface="Arial"/>
              </a:defRPr>
            </a:lvl1pPr>
          </a:lstStyle>
          <a:p>
            <a:r>
              <a:rPr lang="en-US" sz="1400" dirty="0">
                <a:solidFill>
                  <a:srgbClr val="27AAE1"/>
                </a:solidFill>
                <a:latin typeface="Arial" panose="020B0604020202020204" pitchFamily="34" charset="0"/>
                <a:cs typeface="Arial" panose="020B0604020202020204" pitchFamily="34" charset="0"/>
              </a:rPr>
              <a:t>stroke</a:t>
            </a:r>
            <a:endParaRPr lang="en-US" sz="1400" dirty="0">
              <a:solidFill>
                <a:srgbClr val="27AAE1"/>
              </a:solidFill>
            </a:endParaRPr>
          </a:p>
        </p:txBody>
      </p:sp>
    </p:spTree>
    <p:extLst>
      <p:ext uri="{BB962C8B-B14F-4D97-AF65-F5344CB8AC3E}">
        <p14:creationId xmlns:p14="http://schemas.microsoft.com/office/powerpoint/2010/main" val="1917723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568" t="13248" r="17129" b="12230"/>
          <a:stretch/>
        </p:blipFill>
        <p:spPr>
          <a:xfrm>
            <a:off x="1524000" y="-1"/>
            <a:ext cx="9144000" cy="6858001"/>
          </a:xfrm>
          <a:prstGeom prst="rect">
            <a:avLst/>
          </a:prstGeom>
        </p:spPr>
      </p:pic>
      <p:sp>
        <p:nvSpPr>
          <p:cNvPr id="4" name="Title 3"/>
          <p:cNvSpPr>
            <a:spLocks noGrp="1"/>
          </p:cNvSpPr>
          <p:nvPr>
            <p:ph type="title"/>
          </p:nvPr>
        </p:nvSpPr>
        <p:spPr>
          <a:xfrm>
            <a:off x="2990057" y="1485902"/>
            <a:ext cx="6211887" cy="3886201"/>
          </a:xfrm>
        </p:spPr>
        <p:txBody>
          <a:bodyPr/>
          <a:lstStyle/>
          <a:p>
            <a:pPr algn="ctr"/>
            <a:r>
              <a:rPr lang="en-US" dirty="0">
                <a:solidFill>
                  <a:srgbClr val="27AAE1"/>
                </a:solidFill>
              </a:rPr>
              <a:t/>
            </a:r>
            <a:br>
              <a:rPr lang="en-US" dirty="0">
                <a:solidFill>
                  <a:srgbClr val="27AAE1"/>
                </a:solidFill>
              </a:rPr>
            </a:br>
            <a:r>
              <a:rPr lang="en-US" dirty="0">
                <a:solidFill>
                  <a:srgbClr val="27AAE1"/>
                </a:solidFill>
              </a:rPr>
              <a:t/>
            </a:r>
            <a:br>
              <a:rPr lang="en-US" dirty="0">
                <a:solidFill>
                  <a:srgbClr val="27AAE1"/>
                </a:solidFill>
              </a:rPr>
            </a:br>
            <a:r>
              <a:rPr lang="en-US" sz="2800" dirty="0">
                <a:solidFill>
                  <a:srgbClr val="27AAE1"/>
                </a:solidFill>
              </a:rPr>
              <a:t>The National Diabetes Prevention Program (National DPP) </a:t>
            </a:r>
            <a:br>
              <a:rPr lang="en-US" sz="2800" dirty="0">
                <a:solidFill>
                  <a:srgbClr val="27AAE1"/>
                </a:solidFill>
              </a:rPr>
            </a:br>
            <a:r>
              <a:rPr lang="en-US" sz="2800" dirty="0">
                <a:solidFill>
                  <a:srgbClr val="27AAE1"/>
                </a:solidFill>
              </a:rPr>
              <a:t>Lifestyle Change Program</a:t>
            </a:r>
            <a:endParaRPr lang="en-US" sz="2800" dirty="0">
              <a:solidFill>
                <a:srgbClr val="39536C"/>
              </a:solidFill>
              <a:highlight>
                <a:srgbClr val="FFFF00"/>
              </a:highlight>
            </a:endParaRPr>
          </a:p>
        </p:txBody>
      </p:sp>
      <p:sp>
        <p:nvSpPr>
          <p:cNvPr id="5" name="Title 3">
            <a:extLst>
              <a:ext uri="{FF2B5EF4-FFF2-40B4-BE49-F238E27FC236}">
                <a16:creationId xmlns:a16="http://schemas.microsoft.com/office/drawing/2014/main" id="{9F1EB216-CA16-4E92-B4AC-5F9EBE913872}"/>
              </a:ext>
            </a:extLst>
          </p:cNvPr>
          <p:cNvSpPr txBox="1">
            <a:spLocks/>
          </p:cNvSpPr>
          <p:nvPr/>
        </p:nvSpPr>
        <p:spPr>
          <a:xfrm>
            <a:off x="2990056" y="1496957"/>
            <a:ext cx="6211887" cy="1333502"/>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bg1"/>
                </a:solidFill>
                <a:latin typeface="Arial"/>
                <a:ea typeface="+mj-ea"/>
                <a:cs typeface="Arial"/>
              </a:defRPr>
            </a:lvl1pPr>
          </a:lstStyle>
          <a:p>
            <a:pPr algn="ctr"/>
            <a:r>
              <a:rPr lang="en-US" sz="6000" b="0" dirty="0">
                <a:solidFill>
                  <a:srgbClr val="27AAE1"/>
                </a:solidFill>
              </a:rPr>
              <a:t>A solution</a:t>
            </a:r>
            <a:r>
              <a:rPr lang="en-US" sz="4000" dirty="0">
                <a:solidFill>
                  <a:srgbClr val="27AAE1"/>
                </a:solidFill>
              </a:rPr>
              <a:t/>
            </a:r>
            <a:br>
              <a:rPr lang="en-US" sz="4000" dirty="0">
                <a:solidFill>
                  <a:srgbClr val="27AAE1"/>
                </a:solidFill>
              </a:rPr>
            </a:br>
            <a:endParaRPr lang="en-US" sz="2800" dirty="0">
              <a:solidFill>
                <a:srgbClr val="39536C"/>
              </a:solidFill>
              <a:highlight>
                <a:srgbClr val="FFFF00"/>
              </a:highlight>
            </a:endParaRPr>
          </a:p>
        </p:txBody>
      </p:sp>
    </p:spTree>
    <p:extLst>
      <p:ext uri="{BB962C8B-B14F-4D97-AF65-F5344CB8AC3E}">
        <p14:creationId xmlns:p14="http://schemas.microsoft.com/office/powerpoint/2010/main" val="252931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1" y="838200"/>
            <a:ext cx="4495801" cy="1981200"/>
          </a:xfrm>
        </p:spPr>
        <p:txBody>
          <a:bodyPr>
            <a:noAutofit/>
          </a:bodyPr>
          <a:lstStyle/>
          <a:p>
            <a:r>
              <a:rPr lang="en-US" sz="3200" b="0" dirty="0">
                <a:solidFill>
                  <a:srgbClr val="39536C"/>
                </a:solidFill>
              </a:rPr>
              <a:t>The National DPP Lifestyle Change Program</a:t>
            </a:r>
            <a:br>
              <a:rPr lang="en-US" sz="3200" b="0" dirty="0">
                <a:solidFill>
                  <a:srgbClr val="39536C"/>
                </a:solidFill>
              </a:rPr>
            </a:br>
            <a:r>
              <a:rPr lang="en-US" sz="3200" b="0" dirty="0">
                <a:solidFill>
                  <a:srgbClr val="39536C"/>
                </a:solidFill>
              </a:rPr>
              <a:t>WORKS!</a:t>
            </a:r>
          </a:p>
        </p:txBody>
      </p:sp>
      <p:sp>
        <p:nvSpPr>
          <p:cNvPr id="3" name="Content Placeholder 2">
            <a:extLst>
              <a:ext uri="{FF2B5EF4-FFF2-40B4-BE49-F238E27FC236}">
                <a16:creationId xmlns:a16="http://schemas.microsoft.com/office/drawing/2014/main" id="{ED84F643-FC40-4B2E-AFB5-74D882D9D3C8}"/>
              </a:ext>
            </a:extLst>
          </p:cNvPr>
          <p:cNvSpPr txBox="1">
            <a:spLocks/>
          </p:cNvSpPr>
          <p:nvPr/>
        </p:nvSpPr>
        <p:spPr>
          <a:xfrm>
            <a:off x="2362200" y="3276601"/>
            <a:ext cx="2743200" cy="286349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pPr>
            <a:r>
              <a:rPr lang="en-US" sz="3600" dirty="0">
                <a:solidFill>
                  <a:srgbClr val="FFFFFF"/>
                </a:solidFill>
                <a:latin typeface="Arial" panose="020B0604020202020204" pitchFamily="34" charset="0"/>
                <a:cs typeface="Arial" panose="020B0604020202020204" pitchFamily="34" charset="0"/>
              </a:rPr>
              <a:t>Can prevent or delay type 2 diabetes by</a:t>
            </a:r>
          </a:p>
        </p:txBody>
      </p:sp>
      <p:sp>
        <p:nvSpPr>
          <p:cNvPr id="5" name="Content Placeholder 2">
            <a:extLst>
              <a:ext uri="{FF2B5EF4-FFF2-40B4-BE49-F238E27FC236}">
                <a16:creationId xmlns:a16="http://schemas.microsoft.com/office/drawing/2014/main" id="{ED84F643-FC40-4B2E-AFB5-74D882D9D3C8}"/>
              </a:ext>
            </a:extLst>
          </p:cNvPr>
          <p:cNvSpPr txBox="1">
            <a:spLocks/>
          </p:cNvSpPr>
          <p:nvPr/>
        </p:nvSpPr>
        <p:spPr>
          <a:xfrm>
            <a:off x="5105400" y="2743200"/>
            <a:ext cx="6019800" cy="3352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pPr>
            <a:r>
              <a:rPr lang="en-US" sz="20000" b="1" dirty="0">
                <a:solidFill>
                  <a:schemeClr val="bg1"/>
                </a:solidFill>
                <a:latin typeface="Arial" panose="020B0604020202020204" pitchFamily="34" charset="0"/>
                <a:cs typeface="Arial" panose="020B0604020202020204" pitchFamily="34" charset="0"/>
              </a:rPr>
              <a:t>58</a:t>
            </a:r>
            <a:r>
              <a:rPr lang="en-US" sz="15000" b="1" dirty="0">
                <a:solidFill>
                  <a:schemeClr val="bg1"/>
                </a:solidFill>
                <a:latin typeface="Arial" panose="020B0604020202020204" pitchFamily="34" charset="0"/>
                <a:cs typeface="Arial" panose="020B0604020202020204" pitchFamily="34" charset="0"/>
              </a:rPr>
              <a:t>%</a:t>
            </a:r>
          </a:p>
        </p:txBody>
      </p:sp>
      <p:pic>
        <p:nvPicPr>
          <p:cNvPr id="9" name="Picture 8">
            <a:extLs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3200401" y="685800"/>
            <a:ext cx="1661651" cy="1981200"/>
          </a:xfrm>
          <a:prstGeom prst="rect">
            <a:avLst/>
          </a:prstGeom>
        </p:spPr>
      </p:pic>
    </p:spTree>
    <p:extLst>
      <p:ext uri="{BB962C8B-B14F-4D97-AF65-F5344CB8AC3E}">
        <p14:creationId xmlns:p14="http://schemas.microsoft.com/office/powerpoint/2010/main" val="290516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8B0F-9BBA-41AD-8AEB-C49D280C2CB5}"/>
              </a:ext>
            </a:extLst>
          </p:cNvPr>
          <p:cNvSpPr>
            <a:spLocks noGrp="1"/>
          </p:cNvSpPr>
          <p:nvPr>
            <p:ph type="title"/>
          </p:nvPr>
        </p:nvSpPr>
        <p:spPr>
          <a:xfrm>
            <a:off x="963084" y="233917"/>
            <a:ext cx="10363200" cy="5535060"/>
          </a:xfrm>
        </p:spPr>
        <p:txBody>
          <a:bodyPr>
            <a:normAutofit fontScale="90000"/>
          </a:bodyPr>
          <a:lstStyle/>
          <a:p>
            <a:r>
              <a:rPr lang="en-US" sz="3100" dirty="0"/>
              <a:t>Put the filer here</a:t>
            </a:r>
            <a:br>
              <a:rPr lang="en-US" sz="3100" dirty="0"/>
            </a:br>
            <a:r>
              <a:rPr lang="en-US" sz="3100" dirty="0"/>
              <a:t/>
            </a:r>
            <a:br>
              <a:rPr lang="en-US" sz="3100" dirty="0"/>
            </a:br>
            <a:r>
              <a:rPr lang="en-US" sz="3100" dirty="0"/>
              <a:t>Talk about the types of offerings</a:t>
            </a:r>
            <a:br>
              <a:rPr lang="en-US" sz="3100" dirty="0"/>
            </a:br>
            <a:r>
              <a:rPr lang="en-US" sz="3100" dirty="0"/>
              <a:t>	Distance Learning (zoom)</a:t>
            </a:r>
            <a:br>
              <a:rPr lang="en-US" sz="3100" dirty="0"/>
            </a:br>
            <a:r>
              <a:rPr lang="en-US" sz="3100" dirty="0"/>
              <a:t>	In-person if you can have that</a:t>
            </a:r>
            <a:br>
              <a:rPr lang="en-US" sz="3100" dirty="0"/>
            </a:br>
            <a:r>
              <a:rPr lang="en-US" sz="3100" dirty="0"/>
              <a:t>	Online (Hope 80/20 anytime within the week. </a:t>
            </a:r>
            <a:br>
              <a:rPr lang="en-US" sz="3100" dirty="0"/>
            </a:br>
            <a:r>
              <a:rPr lang="en-US" sz="3100" dirty="0"/>
              <a:t/>
            </a:r>
            <a:br>
              <a:rPr lang="en-US" sz="3100" dirty="0"/>
            </a:br>
            <a:r>
              <a:rPr lang="en-US" sz="3100" dirty="0"/>
              <a:t>What they get from participating</a:t>
            </a:r>
            <a:br>
              <a:rPr lang="en-US" sz="3100" dirty="0"/>
            </a:br>
            <a:r>
              <a:rPr lang="en-US" sz="3100" dirty="0"/>
              <a:t>	Coaching</a:t>
            </a:r>
            <a:br>
              <a:rPr lang="en-US" sz="3100" dirty="0"/>
            </a:br>
            <a:r>
              <a:rPr lang="en-US" sz="3100" dirty="0"/>
              <a:t>	improve your health</a:t>
            </a:r>
            <a:r>
              <a:rPr lang="en-US" sz="3100"/>
              <a:t/>
            </a:r>
            <a:br>
              <a:rPr lang="en-US" sz="3100"/>
            </a:br>
            <a:r>
              <a:rPr lang="en-US" sz="3100"/>
              <a:t>	feel </a:t>
            </a:r>
            <a:r>
              <a:rPr lang="en-US" sz="3100" dirty="0"/>
              <a:t>beet and more energetic</a:t>
            </a:r>
            <a:r>
              <a:rPr lang="en-US" sz="3100"/>
              <a:t/>
            </a:r>
            <a:br>
              <a:rPr lang="en-US" sz="3100"/>
            </a:br>
            <a:r>
              <a:rPr lang="en-US" sz="3100"/>
              <a:t>	be </a:t>
            </a:r>
            <a:r>
              <a:rPr lang="en-US" sz="3100" dirty="0"/>
              <a:t>part of something bigger</a:t>
            </a:r>
            <a:r>
              <a:rPr lang="en-US" sz="3100"/>
              <a:t/>
            </a:r>
            <a:br>
              <a:rPr lang="en-US" sz="3100"/>
            </a:br>
            <a:r>
              <a:rPr lang="en-US" sz="3100"/>
              <a:t>	Work</a:t>
            </a:r>
            <a:r>
              <a:rPr lang="en-US" sz="3100" dirty="0"/>
              <a:t>/Life balance </a:t>
            </a:r>
            <a:r>
              <a:rPr lang="en-US" dirty="0"/>
              <a:t/>
            </a:r>
            <a:br>
              <a:rPr lang="en-US" dirty="0"/>
            </a:br>
            <a:endParaRPr lang="en-US" dirty="0"/>
          </a:p>
        </p:txBody>
      </p:sp>
    </p:spTree>
    <p:extLst>
      <p:ext uri="{BB962C8B-B14F-4D97-AF65-F5344CB8AC3E}">
        <p14:creationId xmlns:p14="http://schemas.microsoft.com/office/powerpoint/2010/main" val="4222129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088"/>
          <a:stretch/>
        </p:blipFill>
        <p:spPr>
          <a:xfrm>
            <a:off x="1524000" y="-38100"/>
            <a:ext cx="9144000" cy="6934200"/>
          </a:xfrm>
          <a:prstGeom prst="rect">
            <a:avLst/>
          </a:prstGeom>
        </p:spPr>
      </p:pic>
      <p:sp>
        <p:nvSpPr>
          <p:cNvPr id="4" name="Title 3"/>
          <p:cNvSpPr>
            <a:spLocks noGrp="1"/>
          </p:cNvSpPr>
          <p:nvPr>
            <p:ph type="title"/>
          </p:nvPr>
        </p:nvSpPr>
        <p:spPr>
          <a:xfrm>
            <a:off x="2398714" y="2362200"/>
            <a:ext cx="6821487" cy="1676400"/>
          </a:xfrm>
        </p:spPr>
        <p:txBody>
          <a:bodyPr>
            <a:normAutofit/>
          </a:bodyPr>
          <a:lstStyle/>
          <a:p>
            <a:r>
              <a:rPr lang="en-US" sz="5400" dirty="0">
                <a:solidFill>
                  <a:schemeClr val="bg1"/>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668308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636</Words>
  <Application>Microsoft Office PowerPoint</Application>
  <PresentationFormat>Widescreen</PresentationFormat>
  <Paragraphs>44</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Prediabetes is when your blood sugar level is higher than normal but not high enough yet to  be diagnosed as  type 2 diabetes. </vt:lpstr>
      <vt:lpstr>Adults has prediabetes</vt:lpstr>
      <vt:lpstr>Without lifestyle changes, people with prediabetes can develop type 2 diabetes.  Diabetes among adults  has tripled in the past  two decades.  1 in 3 adults in the U.S. could have diabetes by 2050 if nothing changes.</vt:lpstr>
      <vt:lpstr>People with  type 2 diabetes are at higher risk of serious health complications</vt:lpstr>
      <vt:lpstr>  The National Diabetes Prevention Program (National DPP)  Lifestyle Change Program</vt:lpstr>
      <vt:lpstr>The National DPP Lifestyle Change Program WORKS!</vt:lpstr>
      <vt:lpstr>Put the filer here  Talk about the types of offerings  Distance Learning (zoom)  In-person if you can have that  Online (Hope 80/20 anytime within the week.   What they get from participating  Coaching  improve your health  feel beet and more energetic  be part of something bigger  Work/Life balance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Prediabetes is when your blood sugar level is higher than normal but not high enough yet to  be diagnosed as  type 2 diabetes.</dc:title>
  <dc:creator>David Vigil</dc:creator>
  <cp:lastModifiedBy>Alice Delgado</cp:lastModifiedBy>
  <cp:revision>2</cp:revision>
  <dcterms:created xsi:type="dcterms:W3CDTF">2021-09-21T20:28:44Z</dcterms:created>
  <dcterms:modified xsi:type="dcterms:W3CDTF">2021-10-11T15:15:17Z</dcterms:modified>
</cp:coreProperties>
</file>