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81" r:id="rId2"/>
    <p:sldId id="2253" r:id="rId3"/>
    <p:sldId id="2254" r:id="rId4"/>
    <p:sldId id="2255" r:id="rId5"/>
    <p:sldId id="2256" r:id="rId6"/>
    <p:sldId id="2257" r:id="rId7"/>
    <p:sldId id="2258" r:id="rId8"/>
    <p:sldId id="2260" r:id="rId9"/>
    <p:sldId id="2261" r:id="rId10"/>
    <p:sldId id="2262" r:id="rId11"/>
    <p:sldId id="2266" r:id="rId12"/>
    <p:sldId id="2263" r:id="rId13"/>
    <p:sldId id="2264" r:id="rId14"/>
    <p:sldId id="2265" r:id="rId15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39E"/>
    <a:srgbClr val="420504"/>
    <a:srgbClr val="E52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51E76-0CCC-4F81-905D-1F2265E342EF}" v="58" dt="2022-09-29T20:23:08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04C70-FE22-44C6-8148-50E9158FC6C3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5D24F-B95B-489A-92A1-0E76FE5A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82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22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69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45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16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14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5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56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68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84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05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44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74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54B5-0888-FA4B-BD47-B46D952D0AA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0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855A-98D2-4A5E-84C9-4E80C2660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A2AAF6-2748-4DD4-9869-733958CA4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B5FE0-03BC-4B3A-8736-30771C53B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ABE9B-1735-48B1-8DFE-4362853E5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84B64-2601-4F9D-B26C-B1532947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2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3E22B-1547-41BC-A3CC-4CF9BF9EF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9A6E-714F-4493-9A09-67AD1D7BB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67B9E-6BFD-468C-B543-0972D003E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41CAE-7249-4EF4-8381-C7CA93D64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CB62F-F245-4CB1-BFBE-ACF191C7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1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9DF5B9-AB00-4827-A6D6-966A63AEE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CFE87-4DDF-4EC1-AF1F-A6BE17D21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1DD68-38B4-4D4E-9C6D-2EC29B54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C390E-B0B3-4DD1-84E4-33F8E4432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D726B-23E3-47CE-AD77-608D1241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51DA-8427-4E7F-8F96-7985C85B1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77E09-6330-42ED-953C-0A3C5EF18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106DB-B96E-4E9A-9691-13A1CD6F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4BB5C-BC12-4841-8FDD-2F64BA0B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D183F-0171-4EA4-9E48-7CBC273C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2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1B7CF-1138-465B-B1BA-B244E25D2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5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7E966-8764-4763-953A-AA5B1AF65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3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96BA3-CD71-45E1-B6B7-B468A3C5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92354-346A-4317-A994-A9383AE7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3ADC4-1A9C-47D3-9442-FA556AE5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5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7771-EF05-4676-84B3-F542683B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48665-8DB3-48C1-A4FE-9C3FEF2F7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0E930-2E99-42AD-8892-198E039D5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4370F-2F61-4280-A844-4A018811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3D717-0C6C-4731-AAB5-B14FCD86B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E9218-4BA8-410A-9D8C-EB640189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3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51D2-014F-4508-ADF5-D5C19E45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A03E8-4455-4778-B8B1-90D7DBBE0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97B9B-1666-44FF-A7B3-1DA165CAC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96730-8850-4F3A-8720-7951030FA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342B2-7360-4C76-A583-110DF1253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E10FD1-4C04-4D05-BCA4-C512B959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C45F7-BAA3-408F-A832-C7DAB576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D2023B-C079-460F-9EDB-9CA1015A3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570A-9E41-4C2B-AF2A-C5D0B6B7E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3F548-90A5-4663-967B-07DD7482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32FC7-D7D9-4FD9-8DCB-7AE5CBB1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E8B4D-8C3B-4AA0-9A18-29E9D661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6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CF5B1-BFAC-4E61-A5A5-A2E45F52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B5ED1-77E5-41A3-A56E-BF181844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B7380-4D7E-4A60-B58C-E83784D9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1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6531-F4FD-410A-9014-19A2545BA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BFF6F-1024-4AC8-89EF-0FA935F28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5A79B-0B28-47E0-90D8-55B61D382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4846E-176B-4D89-BF86-2027315E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2637E-0DF2-4AD2-B1F1-ED04F77A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89C99-119B-47E1-83C7-8A742561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7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E188-CEDC-4DDD-B5B9-C0830433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C928A-332F-4417-981A-A339ACF76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D6CDE-90C3-49A6-A0EF-33A64D7E4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D7759-A945-4856-91B1-36F0FD4F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27BED-AEB1-406E-9837-B574D51A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CE735-A7F5-48DC-A1AA-191BF9EF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5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A4030-030D-4D3A-A02C-1329EF6A3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EE72F-8B30-469F-8835-D3444B412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F7281-6675-4A4D-9B24-78356596E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371F9-ABC4-4ED6-A03D-D6B38F64475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6D68E-A2A4-416F-BE9E-B29B65BFC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E4DB4-BF13-490A-9DE4-11B416CB9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96284-69B2-4AB7-B6F3-82687D5A4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4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286E84D7-156E-A7F5-D070-E5FA32E5B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Unum Voluntary Benefits Overview</a:t>
            </a:r>
          </a:p>
        </p:txBody>
      </p:sp>
    </p:spTree>
    <p:extLst>
      <p:ext uri="{BB962C8B-B14F-4D97-AF65-F5344CB8AC3E}">
        <p14:creationId xmlns:p14="http://schemas.microsoft.com/office/powerpoint/2010/main" val="76625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077281F2-C9E5-6005-7419-C07C495B4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607" y="515207"/>
            <a:ext cx="137133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317A1F-B3DE-D709-62D3-50EDC35DAA5F}"/>
              </a:ext>
            </a:extLst>
          </p:cNvPr>
          <p:cNvSpPr txBox="1"/>
          <p:nvPr/>
        </p:nvSpPr>
        <p:spPr>
          <a:xfrm>
            <a:off x="1204247" y="515207"/>
            <a:ext cx="76346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Critical Illness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 –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Rates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8D1A3E-1559-3200-D9BC-E08A7B7DF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227190"/>
              </p:ext>
            </p:extLst>
          </p:nvPr>
        </p:nvGraphicFramePr>
        <p:xfrm>
          <a:off x="1806767" y="1400211"/>
          <a:ext cx="7863405" cy="5341891"/>
        </p:xfrm>
        <a:graphic>
          <a:graphicData uri="http://schemas.openxmlformats.org/drawingml/2006/table">
            <a:tbl>
              <a:tblPr/>
              <a:tblGrid>
                <a:gridCol w="2621135">
                  <a:extLst>
                    <a:ext uri="{9D8B030D-6E8A-4147-A177-3AD203B41FA5}">
                      <a16:colId xmlns:a16="http://schemas.microsoft.com/office/drawing/2014/main" val="1817142251"/>
                    </a:ext>
                  </a:extLst>
                </a:gridCol>
                <a:gridCol w="2621135">
                  <a:extLst>
                    <a:ext uri="{9D8B030D-6E8A-4147-A177-3AD203B41FA5}">
                      <a16:colId xmlns:a16="http://schemas.microsoft.com/office/drawing/2014/main" val="260657941"/>
                    </a:ext>
                  </a:extLst>
                </a:gridCol>
                <a:gridCol w="2621135">
                  <a:extLst>
                    <a:ext uri="{9D8B030D-6E8A-4147-A177-3AD203B41FA5}">
                      <a16:colId xmlns:a16="http://schemas.microsoft.com/office/drawing/2014/main" val="3009179394"/>
                    </a:ext>
                  </a:extLst>
                </a:gridCol>
              </a:tblGrid>
              <a:tr h="757118">
                <a:tc>
                  <a:txBody>
                    <a:bodyPr/>
                    <a:lstStyle/>
                    <a:p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Monthly Critical Illness </a:t>
                      </a:r>
                      <a:r>
                        <a:rPr lang="en-US" sz="1000" b="1" i="0">
                          <a:solidFill>
                            <a:srgbClr val="0000FF"/>
                          </a:solidFill>
                          <a:effectLst/>
                          <a:latin typeface="Verdana-Bold"/>
                        </a:rPr>
                        <a:t>Costs </a:t>
                      </a: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-</a:t>
                      </a:r>
                      <a:b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</a:b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$10,000 Employee and $5,000 Spouse, $50 Be Well Benefit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F0"/>
                          </a:solidFill>
                        </a:rPr>
                        <a:t>24 Pay Periods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277349"/>
                  </a:ext>
                </a:extLst>
              </a:tr>
              <a:tr h="462683"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Age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Employee + Children</a:t>
                      </a:r>
                      <a:b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</a:br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Cost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Spouse</a:t>
                      </a:r>
                      <a:b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</a:br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Cost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849895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&lt;25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$1.35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$1.03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175424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25 - 29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$1.65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$1.18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895857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30 - 34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$2.05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$1.38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494208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35 - 39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$2.60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$1.65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51047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40 - 44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$3.50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$2.10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3897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45 - 49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$4.70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$2.70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790648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50 - 54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$6.35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$3.53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421242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55 - 59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$8.70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$4.70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456261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60 - 64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$12.35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$6.53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267339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65 - 69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$17.95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$9.33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198268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70 - 74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$27.30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$14.00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655350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75 - 79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$39.10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$19.90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50962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80 - 84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$55.40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$28.05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416062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85+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$88.05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$44.38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45184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357ED94-0246-D606-1562-31BE89315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45" y="1076571"/>
            <a:ext cx="138395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0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077281F2-C9E5-6005-7419-C07C495B4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607" y="515207"/>
            <a:ext cx="137133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317A1F-B3DE-D709-62D3-50EDC35DAA5F}"/>
              </a:ext>
            </a:extLst>
          </p:cNvPr>
          <p:cNvSpPr txBox="1"/>
          <p:nvPr/>
        </p:nvSpPr>
        <p:spPr>
          <a:xfrm>
            <a:off x="1204247" y="515207"/>
            <a:ext cx="76346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Critical Illness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 –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Rates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8D1A3E-1559-3200-D9BC-E08A7B7DF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83161"/>
              </p:ext>
            </p:extLst>
          </p:nvPr>
        </p:nvGraphicFramePr>
        <p:xfrm>
          <a:off x="1806767" y="1400211"/>
          <a:ext cx="7863405" cy="5341891"/>
        </p:xfrm>
        <a:graphic>
          <a:graphicData uri="http://schemas.openxmlformats.org/drawingml/2006/table">
            <a:tbl>
              <a:tblPr/>
              <a:tblGrid>
                <a:gridCol w="2621135">
                  <a:extLst>
                    <a:ext uri="{9D8B030D-6E8A-4147-A177-3AD203B41FA5}">
                      <a16:colId xmlns:a16="http://schemas.microsoft.com/office/drawing/2014/main" val="1817142251"/>
                    </a:ext>
                  </a:extLst>
                </a:gridCol>
                <a:gridCol w="2621135">
                  <a:extLst>
                    <a:ext uri="{9D8B030D-6E8A-4147-A177-3AD203B41FA5}">
                      <a16:colId xmlns:a16="http://schemas.microsoft.com/office/drawing/2014/main" val="260657941"/>
                    </a:ext>
                  </a:extLst>
                </a:gridCol>
                <a:gridCol w="2621135">
                  <a:extLst>
                    <a:ext uri="{9D8B030D-6E8A-4147-A177-3AD203B41FA5}">
                      <a16:colId xmlns:a16="http://schemas.microsoft.com/office/drawing/2014/main" val="3009179394"/>
                    </a:ext>
                  </a:extLst>
                </a:gridCol>
              </a:tblGrid>
              <a:tr h="757118">
                <a:tc>
                  <a:txBody>
                    <a:bodyPr/>
                    <a:lstStyle/>
                    <a:p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Monthly Critical Illness </a:t>
                      </a:r>
                      <a:r>
                        <a:rPr lang="en-US" sz="1000" b="1" i="0">
                          <a:solidFill>
                            <a:srgbClr val="0000FF"/>
                          </a:solidFill>
                          <a:effectLst/>
                          <a:latin typeface="Verdana-Bold"/>
                        </a:rPr>
                        <a:t>Costs </a:t>
                      </a: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-</a:t>
                      </a:r>
                      <a:b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</a:b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$10,000 Employee and $5,000 Spouse, $50 Be Well Benefit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F0"/>
                          </a:solidFill>
                        </a:rPr>
                        <a:t>18 Pay Periods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277349"/>
                  </a:ext>
                </a:extLst>
              </a:tr>
              <a:tr h="462683"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Age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Employee + Children</a:t>
                      </a:r>
                      <a:b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</a:br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Cost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Spouse</a:t>
                      </a:r>
                      <a:b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</a:br>
                      <a:r>
                        <a:rPr lang="en-US" sz="800" b="1" i="0">
                          <a:solidFill>
                            <a:srgbClr val="000000"/>
                          </a:solidFill>
                          <a:effectLst/>
                          <a:latin typeface="Verdana-Bold"/>
                        </a:rPr>
                        <a:t>Cost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849895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&lt;25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$1.80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$1.37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175424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25 - 29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$2.20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$1.57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895857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30 - 34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$2.73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$1.83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494208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35 - 39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$3.47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$2.20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51047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40 - 44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$4.67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$2.80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3897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45 - 49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$6.27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$3.60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790648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50 - 54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$8.47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$4.70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421242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55 - 59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$11.60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$6.27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456261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60 - 64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$16.47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$8.70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267339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65 - 69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$23.93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$12.43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198268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70 - 74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$36.40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$18.67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655350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75 - 79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$52.13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$26.53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50962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80 - 84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$73.87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$37.40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416062"/>
                  </a:ext>
                </a:extLst>
              </a:tr>
              <a:tr h="294435">
                <a:tc>
                  <a:txBody>
                    <a:bodyPr/>
                    <a:lstStyle/>
                    <a:p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85+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$117.40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$59.17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45184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357ED94-0246-D606-1562-31BE89315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45" y="1076571"/>
            <a:ext cx="138395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37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999FB1-0BC0-6631-DD42-F9EF8E6C5C80}"/>
              </a:ext>
            </a:extLst>
          </p:cNvPr>
          <p:cNvSpPr txBox="1"/>
          <p:nvPr/>
        </p:nvSpPr>
        <p:spPr>
          <a:xfrm>
            <a:off x="2342478" y="473526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Hospital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468F52-8D2B-FF76-F91E-839B9F19017A}"/>
              </a:ext>
            </a:extLst>
          </p:cNvPr>
          <p:cNvSpPr txBox="1"/>
          <p:nvPr/>
        </p:nvSpPr>
        <p:spPr>
          <a:xfrm>
            <a:off x="258184" y="842858"/>
            <a:ext cx="950976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/>
              <a:t>Pays Money for Injuries or Illnesses</a:t>
            </a:r>
          </a:p>
          <a:p>
            <a:pPr algn="ctr"/>
            <a:endParaRPr lang="en-US" u="sng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Underwriting Highlights:</a:t>
            </a:r>
            <a:endParaRPr lang="en-US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Guaranteed Issue Coverage for Employee, spouse and child(ren)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No Pre-existing Conditions Limitation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See plan documents for more details.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New and Existing Employee Waiting Period – 0 Days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Childbirth Benefits are included with No Limitations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Hospital Benefits Overview: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2 plan options to choose from a High and a Low plan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Each plan has the same number and type of benefits.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Hospital Admission Benefit – (1 day per year)</a:t>
            </a:r>
            <a:endParaRPr lang="en-US" b="0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$2000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Low Plan: $1,000</a:t>
            </a:r>
          </a:p>
          <a:p>
            <a:pPr lvl="1"/>
            <a:endParaRPr lang="en-US" b="0" dirty="0"/>
          </a:p>
          <a:p>
            <a:pPr>
              <a:buFont typeface="Wingdings" pitchFamily="2" charset="2"/>
              <a:buChar char="Ø"/>
            </a:pPr>
            <a:r>
              <a:rPr lang="en-US" b="0" dirty="0"/>
              <a:t>Daily Stay</a:t>
            </a:r>
            <a:r>
              <a:rPr lang="en-US" dirty="0"/>
              <a:t> – Per day up to 365 days</a:t>
            </a:r>
            <a:r>
              <a:rPr lang="en-US" b="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$200</a:t>
            </a:r>
            <a:endParaRPr lang="en-US" b="0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$100</a:t>
            </a:r>
          </a:p>
          <a:p>
            <a:pPr lvl="1"/>
            <a:endParaRPr lang="en-US" b="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734975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77AE72-E7ED-E4F8-1CC6-D3F576F03F18}"/>
              </a:ext>
            </a:extLst>
          </p:cNvPr>
          <p:cNvSpPr txBox="1"/>
          <p:nvPr/>
        </p:nvSpPr>
        <p:spPr>
          <a:xfrm>
            <a:off x="2600661" y="358594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Hospital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 – Benefit Continued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AE8F36-AB4A-C028-F06E-D162B4EE0E78}"/>
              </a:ext>
            </a:extLst>
          </p:cNvPr>
          <p:cNvSpPr txBox="1"/>
          <p:nvPr/>
        </p:nvSpPr>
        <p:spPr>
          <a:xfrm>
            <a:off x="570155" y="1028268"/>
            <a:ext cx="910001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Daily Stay – ICU – Per day up to 30 days</a:t>
            </a:r>
            <a:r>
              <a:rPr lang="en-US" b="0" dirty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$400</a:t>
            </a:r>
            <a:endParaRPr lang="en-US" b="0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$200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M&amp;N or Sub. Abuse Treatment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$250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$250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8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Rates</a:t>
            </a:r>
            <a:endParaRPr lang="en-US" sz="1800" u="sng" dirty="0">
              <a:solidFill>
                <a:srgbClr val="00B0F0"/>
              </a:solidFill>
              <a:latin typeface="Berlin Sans FB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u="sng" dirty="0">
              <a:solidFill>
                <a:srgbClr val="00B0F0"/>
              </a:solidFill>
              <a:latin typeface="Berlin Sans FB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u="sng" dirty="0"/>
              <a:t>High Plan:			24 Pay Period		18 Pay Periods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Employee:			$20.36			$27.14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Employee/Spouse:		$39.47			$52.62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Employee/Child:		$27.20			$36.27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Family:			$46.31			$61.75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Low Plan:			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Employee:			$8.39			$11.19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Employee/Spouse:		$16.27			$21.69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Employee/Child:		$11.24			$14.98	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Family:			$19.12			$25.49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7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413023-21E5-F109-72BF-D5B8DDF32979}"/>
              </a:ext>
            </a:extLst>
          </p:cNvPr>
          <p:cNvSpPr txBox="1"/>
          <p:nvPr/>
        </p:nvSpPr>
        <p:spPr>
          <a:xfrm>
            <a:off x="2514600" y="509202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>
                <a:solidFill>
                  <a:srgbClr val="08A1D9">
                    <a:lumMod val="75000"/>
                  </a:srgbClr>
                </a:solidFill>
                <a:latin typeface="Berlin Sans FB" pitchFamily="34" charset="0"/>
              </a:rPr>
              <a:t>Points to Remember…</a:t>
            </a:r>
            <a:endParaRPr lang="en-US" sz="1800" u="sng" dirty="0">
              <a:solidFill>
                <a:srgbClr val="0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2CB48D-F1D1-B353-5E4F-4DBBF396C6AA}"/>
              </a:ext>
            </a:extLst>
          </p:cNvPr>
          <p:cNvSpPr txBox="1"/>
          <p:nvPr/>
        </p:nvSpPr>
        <p:spPr>
          <a:xfrm>
            <a:off x="634701" y="1208544"/>
            <a:ext cx="903547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Unum Voluntary Benefits available to you:</a:t>
            </a:r>
          </a:p>
          <a:p>
            <a:pPr lvl="4" indent="-342900">
              <a:buFont typeface="Wingdings" panose="05000000000000000000" pitchFamily="2" charset="2"/>
              <a:buChar char="Ø"/>
            </a:pPr>
            <a:r>
              <a:rPr lang="en-US" sz="2000" baseline="0" dirty="0"/>
              <a:t> </a:t>
            </a:r>
            <a:r>
              <a:rPr lang="en-US" sz="2000" dirty="0"/>
              <a:t>Accident</a:t>
            </a:r>
          </a:p>
          <a:p>
            <a:pPr lvl="4" indent="-342900">
              <a:buFont typeface="Wingdings" panose="05000000000000000000" pitchFamily="2" charset="2"/>
              <a:buChar char="Ø"/>
            </a:pPr>
            <a:r>
              <a:rPr lang="en-US" sz="2000" dirty="0"/>
              <a:t>Critical Illness</a:t>
            </a:r>
          </a:p>
          <a:p>
            <a:pPr lvl="4" indent="-342900">
              <a:buFont typeface="Wingdings" panose="05000000000000000000" pitchFamily="2" charset="2"/>
              <a:buChar char="Ø"/>
            </a:pPr>
            <a:r>
              <a:rPr lang="en-US" sz="2000" dirty="0"/>
              <a:t>Hospital</a:t>
            </a:r>
          </a:p>
          <a:p>
            <a:pPr lvl="4" indent="-342900">
              <a:buFont typeface="Wingdings" panose="05000000000000000000" pitchFamily="2" charset="2"/>
              <a:buChar char="Ø"/>
            </a:pPr>
            <a:endParaRPr lang="en-US" sz="8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You can enroll in 1, 2 or all 3 plans or waive coverage for all plans.</a:t>
            </a: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You have the convenience of payroll deducted premiums at discounted rates.</a:t>
            </a:r>
          </a:p>
          <a:p>
            <a:pPr>
              <a:buFont typeface="Wingdings" pitchFamily="2" charset="2"/>
              <a:buChar char="Ø"/>
            </a:pPr>
            <a:endParaRPr lang="en-US" sz="800" dirty="0"/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Policy is designed to reduce or eliminate your out-of-pocket health insurance debt or related expenses when you suffer an injury </a:t>
            </a:r>
            <a:r>
              <a:rPr lang="en-US" sz="2000"/>
              <a:t>or illness.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066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8849A1-C109-98D6-F2F5-F4037A5CF0E4}"/>
              </a:ext>
            </a:extLst>
          </p:cNvPr>
          <p:cNvSpPr txBox="1"/>
          <p:nvPr/>
        </p:nvSpPr>
        <p:spPr>
          <a:xfrm>
            <a:off x="1258644" y="688083"/>
            <a:ext cx="72614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8A1D9">
                    <a:lumMod val="75000"/>
                  </a:srgbClr>
                </a:solidFill>
                <a:latin typeface="Berlin Sans FB" pitchFamily="34" charset="0"/>
              </a:rPr>
              <a:t>Voluntary Benefits</a:t>
            </a:r>
            <a:r>
              <a:rPr lang="en-US" sz="1800" u="sng" dirty="0">
                <a:solidFill>
                  <a:srgbClr val="08A1D9">
                    <a:lumMod val="75000"/>
                  </a:srgbClr>
                </a:solidFill>
                <a:latin typeface="Berlin Sans FB" pitchFamily="34" charset="0"/>
              </a:rPr>
              <a:t> are unique compared to other types of insurance: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0E1C0-6654-5653-B7F2-165675522980}"/>
              </a:ext>
            </a:extLst>
          </p:cNvPr>
          <p:cNvSpPr txBox="1"/>
          <p:nvPr/>
        </p:nvSpPr>
        <p:spPr>
          <a:xfrm>
            <a:off x="849854" y="1516828"/>
            <a:ext cx="85953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Voluntary Benefits are different from other forms of insurance. Unum pays CASH benefits directly to YOU.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Voluntary Benefits are an extra measure of financial protection.</a:t>
            </a:r>
            <a:r>
              <a:rPr lang="en-US" baseline="0" dirty="0"/>
              <a:t>  Benefits from </a:t>
            </a:r>
            <a:r>
              <a:rPr lang="en-US" dirty="0"/>
              <a:t>Unum</a:t>
            </a:r>
            <a:r>
              <a:rPr lang="en-US" baseline="0" dirty="0"/>
              <a:t> plans are typically used to reduce or eliminate out-of-pocket medical debt resulting from an injury or illness which includes:</a:t>
            </a:r>
            <a:endParaRPr lang="en-US" dirty="0"/>
          </a:p>
          <a:p>
            <a:pPr lvl="3">
              <a:buFont typeface="Arial" pitchFamily="34" charset="0"/>
              <a:buChar char="•"/>
            </a:pPr>
            <a:r>
              <a:rPr lang="en-US" dirty="0"/>
              <a:t>Deductible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Co-Insurance 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Co-pays for ER, Urgent Care and Physicians</a:t>
            </a:r>
          </a:p>
          <a:p>
            <a:pPr lvl="3">
              <a:buFont typeface="Arial" pitchFamily="34" charset="0"/>
              <a:buChar char="•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Even if you don’t have health insurance through your employer, you can still participate in these plans.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This is also true for your spouse and dependents.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No Networks.</a:t>
            </a:r>
          </a:p>
          <a:p>
            <a:pPr lvl="3">
              <a:buFont typeface="Arial" pitchFamily="34" charset="0"/>
              <a:buChar char="•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You have the convenience of payroll deduction at group discounted rates.</a:t>
            </a:r>
          </a:p>
        </p:txBody>
      </p:sp>
    </p:spTree>
    <p:extLst>
      <p:ext uri="{BB962C8B-B14F-4D97-AF65-F5344CB8AC3E}">
        <p14:creationId xmlns:p14="http://schemas.microsoft.com/office/powerpoint/2010/main" val="223032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E29C939-7D1D-E848-9144-93B572736E9B}"/>
              </a:ext>
            </a:extLst>
          </p:cNvPr>
          <p:cNvSpPr txBox="1"/>
          <p:nvPr/>
        </p:nvSpPr>
        <p:spPr>
          <a:xfrm>
            <a:off x="1000461" y="412383"/>
            <a:ext cx="78384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>
                <a:solidFill>
                  <a:srgbClr val="08A1D9">
                    <a:lumMod val="75000"/>
                  </a:srgbClr>
                </a:solidFill>
                <a:latin typeface="Berlin Sans FB" pitchFamily="34" charset="0"/>
              </a:rPr>
              <a:t>Why </a:t>
            </a:r>
            <a:r>
              <a:rPr lang="en-US" u="sng" dirty="0">
                <a:solidFill>
                  <a:srgbClr val="08A1D9">
                    <a:lumMod val="75000"/>
                  </a:srgbClr>
                </a:solidFill>
                <a:latin typeface="Berlin Sans FB" pitchFamily="34" charset="0"/>
              </a:rPr>
              <a:t>are Voluntary Benefits</a:t>
            </a:r>
            <a:r>
              <a:rPr lang="en-US" sz="1800" u="sng" dirty="0">
                <a:solidFill>
                  <a:srgbClr val="08A1D9">
                    <a:lumMod val="75000"/>
                  </a:srgbClr>
                </a:solidFill>
                <a:latin typeface="Berlin Sans FB" pitchFamily="34" charset="0"/>
              </a:rPr>
              <a:t> so Popular with Employees?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CADF0-F3EA-B2C7-4C39-ABEF9150339C}"/>
              </a:ext>
            </a:extLst>
          </p:cNvPr>
          <p:cNvSpPr txBox="1"/>
          <p:nvPr/>
        </p:nvSpPr>
        <p:spPr>
          <a:xfrm>
            <a:off x="645459" y="1488232"/>
            <a:ext cx="910096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Claims are processed quickly –usually within 5-7 business days  — once supporting paperwork is submitted.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File claims using our Mobile App, Website or over the phone with a Claims Specialist.</a:t>
            </a:r>
          </a:p>
          <a:p>
            <a:pPr lvl="3">
              <a:buFont typeface="Arial" pitchFamily="34" charset="0"/>
              <a:buChar char="•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Voluntary Benefits are predetermined &amp; pay regardless of any other insurance you have.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While most people use their money from Unum to reduce or eliminate out-of-pocket medical debt, you get the use the money for whatever you want including rent, car payment, groceries and other expenses while you are sick or hurt and recovering.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Employees have access to three different Voluntary Benefits from Unum: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Accident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Critical Illness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Hospital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Let's review each one of those plans and their rates…..</a:t>
            </a:r>
          </a:p>
        </p:txBody>
      </p:sp>
    </p:spTree>
    <p:extLst>
      <p:ext uri="{BB962C8B-B14F-4D97-AF65-F5344CB8AC3E}">
        <p14:creationId xmlns:p14="http://schemas.microsoft.com/office/powerpoint/2010/main" val="418654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1FBE7E-0DCD-B83C-7F91-AC686FF8ECDE}"/>
              </a:ext>
            </a:extLst>
          </p:cNvPr>
          <p:cNvSpPr txBox="1"/>
          <p:nvPr/>
        </p:nvSpPr>
        <p:spPr>
          <a:xfrm>
            <a:off x="2514599" y="401625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Accident Plan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ECDBD4-06E6-E9CD-13A7-364784432769}"/>
              </a:ext>
            </a:extLst>
          </p:cNvPr>
          <p:cNvSpPr txBox="1"/>
          <p:nvPr/>
        </p:nvSpPr>
        <p:spPr>
          <a:xfrm>
            <a:off x="650837" y="770957"/>
            <a:ext cx="875672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/>
              <a:t>Pays Money for Injuries – 24 hours a day, </a:t>
            </a:r>
            <a:r>
              <a:rPr lang="en-US" u="sng" dirty="0"/>
              <a:t>On &amp; </a:t>
            </a:r>
            <a:r>
              <a:rPr lang="en-US" sz="1800" u="sng" dirty="0"/>
              <a:t>Off the Job</a:t>
            </a:r>
          </a:p>
          <a:p>
            <a:pPr algn="ctr"/>
            <a:endParaRPr lang="en-US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2 plan options to choose from a High and a Low plan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Each plan has the same number and type of benefits.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B0F0"/>
                </a:solidFill>
              </a:rPr>
              <a:t>33 Benefit Categories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B0F0"/>
                </a:solidFill>
              </a:rPr>
              <a:t>95 Benefits available to file a claim 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The only difference between the two is the benefit amount and the cost of the plan.</a:t>
            </a:r>
          </a:p>
          <a:p>
            <a:pPr algn="ctr"/>
            <a:endParaRPr lang="en-US" sz="1800" u="sng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ER, Urgent Care, or Doctor due to an injury.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$200 ER, $100 Urgent Care/Physicians office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Low Plan: $100 ER, $50 Urgent Care/Physicians office</a:t>
            </a:r>
          </a:p>
          <a:p>
            <a:pPr lvl="1"/>
            <a:endParaRPr lang="en-US" b="0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Follow-up Visits: Cast off, stiches outs, MRI results, post-op visit after surgery, etc.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$100</a:t>
            </a:r>
            <a:r>
              <a:rPr lang="en-US" b="0" dirty="0"/>
              <a:t> per visit, 2 visits per injury.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$50 per visit, 2 visits per injury.</a:t>
            </a:r>
          </a:p>
          <a:p>
            <a:pPr lvl="1"/>
            <a:endParaRPr lang="en-US" b="0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Physical Therapy: Including Chiropractic, speech and physical therapy.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$50</a:t>
            </a:r>
            <a:r>
              <a:rPr lang="en-US" b="0" dirty="0"/>
              <a:t> per visit, 15 visits per injury.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$25 per visit, 15 visits per injury.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Hospitalization Benefit pays cash each day for hospital stays: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</a:t>
            </a:r>
            <a:r>
              <a:rPr lang="en-US" b="0" dirty="0"/>
              <a:t>$</a:t>
            </a:r>
            <a:r>
              <a:rPr lang="en-US" dirty="0"/>
              <a:t>2,2</a:t>
            </a:r>
            <a:r>
              <a:rPr lang="en-US" b="0" dirty="0"/>
              <a:t>00 the first night and $</a:t>
            </a:r>
            <a:r>
              <a:rPr lang="en-US" dirty="0"/>
              <a:t>20</a:t>
            </a:r>
            <a:r>
              <a:rPr lang="en-US" b="0" dirty="0"/>
              <a:t>0 every additional night.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$1,100 the first night and $100 every additional night.</a:t>
            </a:r>
            <a:endParaRPr lang="en-US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2359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0BD06B-7DB5-1AB6-B7FD-1182EE7AF5C5}"/>
              </a:ext>
            </a:extLst>
          </p:cNvPr>
          <p:cNvSpPr txBox="1"/>
          <p:nvPr/>
        </p:nvSpPr>
        <p:spPr>
          <a:xfrm>
            <a:off x="849853" y="412383"/>
            <a:ext cx="81327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>
                <a:latin typeface="Berlin Sans FB" pitchFamily="34" charset="0"/>
              </a:rPr>
              <a:t>Group Accident Plan Continued</a:t>
            </a:r>
            <a:endParaRPr lang="en-US" sz="1800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274285-3431-8B3F-C3DA-30F2825EFE6E}"/>
              </a:ext>
            </a:extLst>
          </p:cNvPr>
          <p:cNvSpPr txBox="1"/>
          <p:nvPr/>
        </p:nvSpPr>
        <p:spPr>
          <a:xfrm>
            <a:off x="225909" y="781715"/>
            <a:ext cx="861302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b="0" dirty="0"/>
              <a:t>Ambulance Benefit: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</a:t>
            </a:r>
            <a:r>
              <a:rPr lang="en-US" b="0" dirty="0"/>
              <a:t>$500 ground or $</a:t>
            </a:r>
            <a:r>
              <a:rPr lang="en-US" dirty="0"/>
              <a:t>1,000</a:t>
            </a:r>
            <a:r>
              <a:rPr lang="en-US" b="0" dirty="0"/>
              <a:t> air transport.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$400 ground or $800 air transport.</a:t>
            </a:r>
          </a:p>
          <a:p>
            <a:pPr lvl="1"/>
            <a:endParaRPr lang="en-US" b="0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Appliances Coverage: Arm Sling, cane, crutches, back brace, etc.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High plan: </a:t>
            </a:r>
            <a:r>
              <a:rPr lang="en-US" b="0" dirty="0"/>
              <a:t>$</a:t>
            </a:r>
            <a:r>
              <a:rPr lang="en-US" dirty="0"/>
              <a:t>6</a:t>
            </a:r>
            <a:r>
              <a:rPr lang="en-US" b="0" dirty="0"/>
              <a:t>5 - $250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Low plan: $35 - $150</a:t>
            </a:r>
          </a:p>
          <a:p>
            <a:pPr lvl="1"/>
            <a:endParaRPr lang="en-US" b="0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Additional benefits for specific injuries: broken bones, cuts, dislocations, surgeries, concussions, coma, tooth or eye injuries, burns, torn ligaments, etc.</a:t>
            </a:r>
          </a:p>
          <a:p>
            <a:endParaRPr lang="en-US" sz="1800" b="0" dirty="0"/>
          </a:p>
          <a:p>
            <a:pPr>
              <a:buFont typeface="Wingdings" pitchFamily="2" charset="2"/>
              <a:buChar char="Ø"/>
            </a:pPr>
            <a:endParaRPr lang="en-US" sz="1800" b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A38C47-7C13-FEF9-1E9A-4A8C118DE4BD}"/>
              </a:ext>
            </a:extLst>
          </p:cNvPr>
          <p:cNvSpPr txBox="1"/>
          <p:nvPr/>
        </p:nvSpPr>
        <p:spPr>
          <a:xfrm>
            <a:off x="2514600" y="3704223"/>
            <a:ext cx="502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800" u="sng" dirty="0">
              <a:solidFill>
                <a:schemeClr val="accent3">
                  <a:lumMod val="75000"/>
                </a:schemeClr>
              </a:solidFill>
              <a:latin typeface="Berlin Sans FB" pitchFamily="34" charset="0"/>
            </a:endParaRPr>
          </a:p>
          <a:p>
            <a:pPr algn="ctr"/>
            <a:r>
              <a:rPr lang="en-US" sz="1800" u="sng" dirty="0">
                <a:latin typeface="Berlin Sans FB" pitchFamily="34" charset="0"/>
              </a:rPr>
              <a:t>Example of an Accident Claim – High Plan</a:t>
            </a:r>
            <a:endParaRPr lang="en-US" sz="1800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96FEEE-3453-D441-9A80-B13B734DC596}"/>
              </a:ext>
            </a:extLst>
          </p:cNvPr>
          <p:cNvSpPr txBox="1"/>
          <p:nvPr/>
        </p:nvSpPr>
        <p:spPr>
          <a:xfrm>
            <a:off x="2514600" y="4537647"/>
            <a:ext cx="5029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/>
              <a:t>Person breaks their Ankle and goes to the doctor:</a:t>
            </a:r>
          </a:p>
          <a:p>
            <a:pPr>
              <a:buFont typeface="Wingdings" pitchFamily="2" charset="2"/>
              <a:buChar char="Ø"/>
            </a:pPr>
            <a:endParaRPr lang="en-US" sz="1800" dirty="0"/>
          </a:p>
          <a:p>
            <a:pPr lvl="3"/>
            <a:r>
              <a:rPr lang="en-US" sz="1800" dirty="0"/>
              <a:t>$100:  </a:t>
            </a:r>
            <a:r>
              <a:rPr lang="en-US" dirty="0"/>
              <a:t>Urgent Care</a:t>
            </a:r>
            <a:r>
              <a:rPr lang="en-US" sz="1800" dirty="0"/>
              <a:t> Visit</a:t>
            </a:r>
          </a:p>
          <a:p>
            <a:pPr lvl="3"/>
            <a:r>
              <a:rPr lang="en-US" dirty="0"/>
              <a:t>$150:  X-ray benefit</a:t>
            </a:r>
            <a:endParaRPr lang="en-US" sz="1800" dirty="0"/>
          </a:p>
          <a:p>
            <a:pPr lvl="3"/>
            <a:r>
              <a:rPr lang="en-US" sz="1800" dirty="0"/>
              <a:t>$</a:t>
            </a:r>
            <a:r>
              <a:rPr lang="en-US" dirty="0"/>
              <a:t>8</a:t>
            </a:r>
            <a:r>
              <a:rPr lang="en-US" sz="1800" dirty="0"/>
              <a:t>00:  Ankle Fracture Benefit</a:t>
            </a:r>
          </a:p>
          <a:p>
            <a:pPr lvl="3"/>
            <a:r>
              <a:rPr lang="en-US" sz="1800" dirty="0"/>
              <a:t>$100:  Follow-Up Cast On</a:t>
            </a:r>
          </a:p>
          <a:p>
            <a:pPr lvl="3"/>
            <a:r>
              <a:rPr lang="en-US" sz="1800" dirty="0"/>
              <a:t>$100:  Follow-Up Cast Off</a:t>
            </a:r>
          </a:p>
          <a:p>
            <a:pPr lvl="3"/>
            <a:r>
              <a:rPr lang="en-US" sz="1800" dirty="0"/>
              <a:t>$</a:t>
            </a:r>
            <a:r>
              <a:rPr lang="en-US" dirty="0"/>
              <a:t>125</a:t>
            </a:r>
            <a:r>
              <a:rPr lang="en-US" sz="1800" dirty="0"/>
              <a:t>: Appliance benefit - Crutches</a:t>
            </a:r>
          </a:p>
          <a:p>
            <a:pPr marL="685800" lvl="4" indent="0"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685800" lvl="4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	         </a:t>
            </a:r>
            <a:r>
              <a:rPr lang="en-US" sz="1800" b="1" dirty="0">
                <a:solidFill>
                  <a:schemeClr val="accent2"/>
                </a:solidFill>
              </a:rPr>
              <a:t>$1,375.00 Total Benefit</a:t>
            </a:r>
          </a:p>
        </p:txBody>
      </p:sp>
    </p:spTree>
    <p:extLst>
      <p:ext uri="{BB962C8B-B14F-4D97-AF65-F5344CB8AC3E}">
        <p14:creationId xmlns:p14="http://schemas.microsoft.com/office/powerpoint/2010/main" val="127607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4BEA29-1684-2928-35D3-68A2C63DFCBC}"/>
              </a:ext>
            </a:extLst>
          </p:cNvPr>
          <p:cNvSpPr txBox="1"/>
          <p:nvPr/>
        </p:nvSpPr>
        <p:spPr>
          <a:xfrm>
            <a:off x="1183341" y="390868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>
                <a:latin typeface="Berlin Sans FB" pitchFamily="34" charset="0"/>
              </a:rPr>
              <a:t>Group Accident </a:t>
            </a:r>
            <a:r>
              <a:rPr lang="en-US" u="sng" dirty="0">
                <a:latin typeface="Berlin Sans FB" pitchFamily="34" charset="0"/>
              </a:rPr>
              <a:t>rates – per pay period</a:t>
            </a:r>
            <a:endParaRPr lang="en-US" sz="18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FEC3B-A0B5-818A-8937-7EFC96C81108}"/>
              </a:ext>
            </a:extLst>
          </p:cNvPr>
          <p:cNvSpPr txBox="1"/>
          <p:nvPr/>
        </p:nvSpPr>
        <p:spPr>
          <a:xfrm>
            <a:off x="1083832" y="1291853"/>
            <a:ext cx="830759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8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Rates</a:t>
            </a:r>
            <a:endParaRPr lang="en-US" sz="1800" u="sng" dirty="0">
              <a:solidFill>
                <a:srgbClr val="00B0F0"/>
              </a:solidFill>
              <a:latin typeface="Berlin Sans FB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u="sng" dirty="0">
              <a:solidFill>
                <a:srgbClr val="00B0F0"/>
              </a:solidFill>
              <a:latin typeface="Berlin Sans FB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u="sng" dirty="0"/>
              <a:t>High Plan:			24 Pay Period		18 Pay Periods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Employee:			$6.48			$8.64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Employee/Spouse:		$11.36			$15.15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Employee/Child:		$17.04			$22.71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Family:			$21.92			$29.22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Low Plan:			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Employee:			$2.80			$3.73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Employee/Spouse:		$4.90			$6.53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Employee/Child:		$7.08			$9.43	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Family:			$9.18			$12.24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6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5E2C40C-A1A0-CB3E-37C0-6C71A08E90F4}"/>
              </a:ext>
            </a:extLst>
          </p:cNvPr>
          <p:cNvSpPr txBox="1"/>
          <p:nvPr/>
        </p:nvSpPr>
        <p:spPr>
          <a:xfrm>
            <a:off x="2417782" y="154452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Critical Illness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 - Overview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10888E-4106-0702-2848-238B0846A0F8}"/>
              </a:ext>
            </a:extLst>
          </p:cNvPr>
          <p:cNvSpPr txBox="1"/>
          <p:nvPr/>
        </p:nvSpPr>
        <p:spPr>
          <a:xfrm>
            <a:off x="258184" y="785308"/>
            <a:ext cx="9542031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/>
              <a:t>Catastrophic injury/illness plan that pays a large, LUMP SUM Benefit</a:t>
            </a:r>
            <a:endParaRPr lang="en-US" sz="1800" u="sng" dirty="0"/>
          </a:p>
          <a:p>
            <a:pPr algn="ctr"/>
            <a:endParaRPr lang="en-US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/>
              <a:t>Guaranteed Issue coverage of either $10,000 or $20,000 for Employee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Spouse is eligible for 50% of employee amount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Child(ren) are covered at 50% of employee amount at no cost.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u="sng" dirty="0"/>
          </a:p>
          <a:p>
            <a:pPr>
              <a:buFont typeface="Wingdings" pitchFamily="2" charset="2"/>
              <a:buChar char="Ø"/>
            </a:pPr>
            <a:r>
              <a:rPr lang="en-US" sz="1800" b="0" dirty="0"/>
              <a:t>Underwriting Highlights: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No Coverage Reduction at any age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Reoccurrence Benefit of 100% after 6 months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No Pre-existing Conditions Limitation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See plan documents for more details.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New and Existing Employee Waiting Period – 0 Days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Portability is included.</a:t>
            </a:r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3615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2E3122-592B-5200-83DC-D575910CA028}"/>
              </a:ext>
            </a:extLst>
          </p:cNvPr>
          <p:cNvSpPr txBox="1"/>
          <p:nvPr/>
        </p:nvSpPr>
        <p:spPr>
          <a:xfrm>
            <a:off x="2417781" y="326322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Critical Illness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 - Benefits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7F82EC-F8B6-CAE3-C00A-A61C2BA56B91}"/>
              </a:ext>
            </a:extLst>
          </p:cNvPr>
          <p:cNvSpPr txBox="1"/>
          <p:nvPr/>
        </p:nvSpPr>
        <p:spPr>
          <a:xfrm>
            <a:off x="527125" y="903353"/>
            <a:ext cx="9143048" cy="7817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Critical Illnesses: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Coronary Artery Disease (Major) – 50%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Coronary Artery Disease (Minor) – 10%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End Stage Renal (Kidney) Failure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Heart Attack – (Myocardial Infarction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Major Organ Failure Requiring Transplant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Stroke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Cancer: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Invasive Cancer (including all Breast Cancer)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Non-Invasive Cancer – 25%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Skin Cancer - $500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Supplemental Critical Illnesses: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Benign Brain Tumor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Coma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Loss of Hearing, Sight and Speech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Infectious Disease – 25%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600" dirty="0"/>
              <a:t>14 consecutive days required in Hospital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Occupational Human Immunodeficiency Virus (HIV) or Hepatitis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Permanent Paralysis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Progressive Diseases: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Amyotrophic Lateral Sclerosis (ALS)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Dementia (including Alzheimer’s Disease)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Functional Loss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Multiple Sclerosis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Parkinson’s Disease – 100%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7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B721008-8F3B-4F84-87FA-BD714030B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8935" y="7019102"/>
            <a:ext cx="831238" cy="3939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5E1F2C-D1A2-7267-2436-3CB9ED564C77}"/>
              </a:ext>
            </a:extLst>
          </p:cNvPr>
          <p:cNvSpPr txBox="1"/>
          <p:nvPr/>
        </p:nvSpPr>
        <p:spPr>
          <a:xfrm>
            <a:off x="1753496" y="164957"/>
            <a:ext cx="57903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Unum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’s Group </a:t>
            </a:r>
            <a:r>
              <a:rPr lang="en-US" u="sng" dirty="0">
                <a:solidFill>
                  <a:srgbClr val="00B0F0"/>
                </a:solidFill>
                <a:latin typeface="Berlin Sans FB" pitchFamily="34" charset="0"/>
              </a:rPr>
              <a:t>Critical Illness</a:t>
            </a:r>
            <a:r>
              <a:rPr lang="en-US" sz="1800" u="sng" dirty="0">
                <a:solidFill>
                  <a:srgbClr val="00B0F0"/>
                </a:solidFill>
                <a:latin typeface="Berlin Sans FB" pitchFamily="34" charset="0"/>
              </a:rPr>
              <a:t> Plan – Benefits -Continued</a:t>
            </a:r>
            <a:endParaRPr lang="en-US" sz="1800" u="sng" dirty="0">
              <a:solidFill>
                <a:srgbClr val="00B0F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6EB8A8-D561-46A1-E022-AF46A9292331}"/>
              </a:ext>
            </a:extLst>
          </p:cNvPr>
          <p:cNvSpPr txBox="1"/>
          <p:nvPr/>
        </p:nvSpPr>
        <p:spPr>
          <a:xfrm>
            <a:off x="365760" y="790003"/>
            <a:ext cx="930441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Additional Critical Illnesses for your Children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Cerebral Palsy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Cleft Lip or Palate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Cystic Fibrosis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Down Syndrome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Spina Bifida – 100%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Be-Well Benefit: $50 paid per insured, per calendar year for Annual Health Screenings that include: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Cholesterol and Diabetes screenings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Cancer screenings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Cardiovascular Function screenings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Imaging Studies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Annual Examinations by a Physician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Immunizations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744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1752</Words>
  <Application>Microsoft Office PowerPoint</Application>
  <PresentationFormat>Custom</PresentationFormat>
  <Paragraphs>327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Berlin Sans FB</vt:lpstr>
      <vt:lpstr>Calibri</vt:lpstr>
      <vt:lpstr>Calibri Light</vt:lpstr>
      <vt:lpstr>Verdana</vt:lpstr>
      <vt:lpstr>Verdana-Bold</vt:lpstr>
      <vt:lpstr>Wingdings</vt:lpstr>
      <vt:lpstr>Office Theme</vt:lpstr>
      <vt:lpstr>Unum Voluntary Benefits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Stern, Derek</dc:creator>
  <cp:lastModifiedBy>Price, Jeff</cp:lastModifiedBy>
  <cp:revision>18</cp:revision>
  <dcterms:created xsi:type="dcterms:W3CDTF">2020-03-04T00:00:24Z</dcterms:created>
  <dcterms:modified xsi:type="dcterms:W3CDTF">2022-09-29T20:39:49Z</dcterms:modified>
</cp:coreProperties>
</file>